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20"/>
  </p:notesMasterIdLst>
  <p:sldIdLst>
    <p:sldId id="265" r:id="rId6"/>
    <p:sldId id="257" r:id="rId7"/>
    <p:sldId id="258" r:id="rId8"/>
    <p:sldId id="259" r:id="rId9"/>
    <p:sldId id="260" r:id="rId10"/>
    <p:sldId id="272" r:id="rId11"/>
    <p:sldId id="268" r:id="rId12"/>
    <p:sldId id="273" r:id="rId13"/>
    <p:sldId id="261" r:id="rId14"/>
    <p:sldId id="274" r:id="rId15"/>
    <p:sldId id="266" r:id="rId16"/>
    <p:sldId id="270" r:id="rId17"/>
    <p:sldId id="269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F"/>
    <a:srgbClr val="FADEF9"/>
    <a:srgbClr val="FF33CC"/>
    <a:srgbClr val="00FF00"/>
    <a:srgbClr val="FF99FF"/>
    <a:srgbClr val="5F5F5F"/>
    <a:srgbClr val="DDDDDD"/>
    <a:srgbClr val="99009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1D5A1-DC92-4166-897D-3D3A9F7661A5}" type="datetimeFigureOut">
              <a:rPr lang="en-US" smtClean="0"/>
              <a:pPr/>
              <a:t>4/30/2018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3D239-6F7E-492A-998A-F40A0A7C53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931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3D239-6F7E-492A-998A-F40A0A7C534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FF949F-7132-4ED5-90BA-5E8979676E6B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D163C9-4EB2-4482-B538-3294A54A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sr.wikipedia.org/wiki/%D0%94%D1%80%D1%83%D1%88%D1%82%D0%B2%D0%BE_%D0%BD%D0%B0%D1%80%D0%BE%D0%B4%D0%B0" TargetMode="External"/><Relationship Id="rId4" Type="http://schemas.openxmlformats.org/officeDocument/2006/relationships/hyperlink" Target="http://sr.wikipedia.org/wiki/19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29._%D1%98%D1%83%D0%BB" TargetMode="External"/><Relationship Id="rId7" Type="http://schemas.openxmlformats.org/officeDocument/2006/relationships/hyperlink" Target="http://sr.wikipedia.org/wiki/1947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sr.wikipedia.org/wiki/10._%D1%84%D0%B5%D0%B1%D1%80%D1%83%D0%B0%D1%80" TargetMode="External"/><Relationship Id="rId5" Type="http://schemas.openxmlformats.org/officeDocument/2006/relationships/hyperlink" Target="http://sr.wikipedia.org/wiki/1946" TargetMode="External"/><Relationship Id="rId4" Type="http://schemas.openxmlformats.org/officeDocument/2006/relationships/hyperlink" Target="http://sr.wikipedia.org/wiki/15._%D0%BE%D0%BA%D1%82%D0%BE%D0%B1%D1%80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POSLERATNI  SVET I NJEGOVE  SUPROTNOSTI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OD  RATNOG  SAVEZNI</a:t>
            </a:r>
            <a:r>
              <a:rPr lang="sr-Latn-RS" sz="2800" dirty="0" smtClean="0"/>
              <a:t>Š</a:t>
            </a:r>
            <a:r>
              <a:rPr lang="en-US" sz="2800" dirty="0" smtClean="0"/>
              <a:t>TVA   DO  HLADNOG  RATA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535782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SUPROTNOSTI  KOJE  SU  POSTOJALE  IZMEDJU  KAPITALISTI</a:t>
            </a:r>
            <a:r>
              <a:rPr lang="sr-Latn-RS" b="1" dirty="0" smtClean="0">
                <a:solidFill>
                  <a:srgbClr val="FF00FF"/>
                </a:solidFill>
              </a:rPr>
              <a:t>Č</a:t>
            </a:r>
            <a:r>
              <a:rPr lang="en-US" b="1" dirty="0" smtClean="0">
                <a:solidFill>
                  <a:srgbClr val="FF00FF"/>
                </a:solidFill>
              </a:rPr>
              <a:t>KIH  I  SOCIJALISTI</a:t>
            </a:r>
            <a:r>
              <a:rPr lang="sr-Latn-RS" b="1" dirty="0" smtClean="0">
                <a:solidFill>
                  <a:srgbClr val="FF00FF"/>
                </a:solidFill>
              </a:rPr>
              <a:t>Č</a:t>
            </a:r>
            <a:r>
              <a:rPr lang="en-US" b="1" dirty="0" smtClean="0">
                <a:solidFill>
                  <a:srgbClr val="FF00FF"/>
                </a:solidFill>
              </a:rPr>
              <a:t>KIH  DR</a:t>
            </a:r>
            <a:r>
              <a:rPr lang="sr-Latn-RS" b="1" dirty="0" smtClean="0">
                <a:solidFill>
                  <a:srgbClr val="FF00FF"/>
                </a:solidFill>
              </a:rPr>
              <a:t>Ž</a:t>
            </a:r>
            <a:r>
              <a:rPr lang="en-US" b="1" dirty="0" smtClean="0">
                <a:solidFill>
                  <a:srgbClr val="FF00FF"/>
                </a:solidFill>
              </a:rPr>
              <a:t>AVA </a:t>
            </a:r>
            <a:r>
              <a:rPr lang="en-US" dirty="0" smtClean="0">
                <a:solidFill>
                  <a:srgbClr val="FF00FF"/>
                </a:solidFill>
              </a:rPr>
              <a:t>POSLE DRUGOG SV.RATA SU  PRODUBLJENE</a:t>
            </a:r>
            <a:r>
              <a:rPr lang="en-US" sz="2800" dirty="0" smtClean="0">
                <a:solidFill>
                  <a:srgbClr val="FF00FF"/>
                </a:solidFill>
              </a:rPr>
              <a:t>. 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RAZVOJ  NUKLEARNOG  ORU</a:t>
            </a:r>
            <a:r>
              <a:rPr lang="sr-Latn-RS" dirty="0" smtClean="0">
                <a:solidFill>
                  <a:srgbClr val="FF00FF"/>
                </a:solidFill>
              </a:rPr>
              <a:t>Ž</a:t>
            </a:r>
            <a:r>
              <a:rPr lang="en-US" dirty="0" smtClean="0">
                <a:solidFill>
                  <a:srgbClr val="FF00FF"/>
                </a:solidFill>
              </a:rPr>
              <a:t>IJA  PRETIO  JE  DA  CEO  SVET  DOVEDE  U  VELIKI SUKOB</a:t>
            </a:r>
            <a:r>
              <a:rPr lang="en-US" sz="2800" dirty="0" smtClean="0">
                <a:solidFill>
                  <a:srgbClr val="FF00FF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3600" dirty="0" smtClean="0">
                <a:solidFill>
                  <a:srgbClr val="FF00FF"/>
                </a:solidFill>
              </a:rPr>
              <a:t>Na </a:t>
            </a:r>
            <a:r>
              <a:rPr lang="en-US" sz="3600" dirty="0" err="1" smtClean="0">
                <a:solidFill>
                  <a:srgbClr val="FF00FF"/>
                </a:solidFill>
              </a:rPr>
              <a:t>mesto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iscrpljenih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i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poniženih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evropskih</a:t>
            </a:r>
            <a:r>
              <a:rPr lang="en-US" sz="3600" dirty="0" smtClean="0">
                <a:solidFill>
                  <a:srgbClr val="FF00FF"/>
                </a:solidFill>
              </a:rPr>
              <a:t> d</a:t>
            </a:r>
            <a:r>
              <a:rPr lang="sr-Latn-CS" sz="3600" dirty="0" err="1" smtClean="0">
                <a:solidFill>
                  <a:srgbClr val="FF00FF"/>
                </a:solidFill>
              </a:rPr>
              <a:t>ržava</a:t>
            </a:r>
            <a:r>
              <a:rPr lang="sr-Latn-C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došle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su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dve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oko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kojih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će</a:t>
            </a:r>
            <a:r>
              <a:rPr lang="en-US" sz="3600" dirty="0" smtClean="0">
                <a:solidFill>
                  <a:srgbClr val="FF00FF"/>
                </a:solidFill>
              </a:rPr>
              <a:t> se </a:t>
            </a:r>
            <a:r>
              <a:rPr lang="en-US" sz="3600" dirty="0" err="1" smtClean="0">
                <a:solidFill>
                  <a:srgbClr val="FF00FF"/>
                </a:solidFill>
              </a:rPr>
              <a:t>sledećih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nekoliko</a:t>
            </a:r>
            <a:r>
              <a:rPr lang="en-US" sz="3600" dirty="0" smtClean="0">
                <a:solidFill>
                  <a:srgbClr val="FF00FF"/>
                </a:solidFill>
              </a:rPr>
              <a:t>  </a:t>
            </a:r>
            <a:r>
              <a:rPr lang="en-US" sz="3600" dirty="0" err="1" smtClean="0">
                <a:solidFill>
                  <a:srgbClr val="FF00FF"/>
                </a:solidFill>
              </a:rPr>
              <a:t>godina</a:t>
            </a:r>
            <a:r>
              <a:rPr lang="en-US" sz="3600" dirty="0" smtClean="0">
                <a:solidFill>
                  <a:srgbClr val="FF00FF"/>
                </a:solidFill>
              </a:rPr>
              <a:t>  </a:t>
            </a:r>
            <a:r>
              <a:rPr lang="en-US" sz="3600" dirty="0" err="1" smtClean="0">
                <a:solidFill>
                  <a:srgbClr val="FF00FF"/>
                </a:solidFill>
              </a:rPr>
              <a:t>formirati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globalni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blokovi</a:t>
            </a:r>
            <a:r>
              <a:rPr lang="en-US" sz="3600" dirty="0" smtClean="0">
                <a:solidFill>
                  <a:srgbClr val="FF00FF"/>
                </a:solidFill>
              </a:rPr>
              <a:t> - </a:t>
            </a:r>
            <a:r>
              <a:rPr lang="en-US" sz="3600" b="1" dirty="0" smtClean="0">
                <a:solidFill>
                  <a:srgbClr val="FF00FF"/>
                </a:solidFill>
              </a:rPr>
              <a:t>SAD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i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b="1" dirty="0" smtClean="0">
                <a:solidFill>
                  <a:srgbClr val="FF00FF"/>
                </a:solidFill>
              </a:rPr>
              <a:t>SSSR</a:t>
            </a:r>
            <a:r>
              <a:rPr lang="en-US" sz="3600" dirty="0" smtClean="0">
                <a:solidFill>
                  <a:srgbClr val="FF00FF"/>
                </a:solidFill>
              </a:rPr>
              <a:t>.</a:t>
            </a:r>
            <a:endParaRPr lang="en-US" sz="36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20472" cy="1569660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1961. </a:t>
            </a:r>
            <a:r>
              <a:rPr lang="sr-Latn-CS" sz="2400" b="1" dirty="0" smtClean="0"/>
              <a:t>Tito, Nehru (Indija) i Naser (Egipat) osnivaju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Pokret nesvrstanih</a:t>
            </a:r>
            <a:r>
              <a:rPr lang="sr-Latn-C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Beogradu </a:t>
            </a:r>
            <a:r>
              <a:rPr lang="sr-Latn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država Azije i Afrike koje neće da se priklone </a:t>
            </a:r>
            <a:r>
              <a:rPr lang="sr-Latn-CS" sz="2400" b="1" dirty="0" smtClean="0"/>
              <a:t>ni Amerima ni Rusima (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zemlje Trećeg sveta</a:t>
            </a:r>
            <a:r>
              <a:rPr lang="sr-Latn-C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1030" name="Picture 6" descr="http://mw2.google.com/mw-panoramio/photos/medium/96196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32448" cy="43304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9280"/>
            <a:ext cx="4355976" cy="92333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OBELISK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Spomenik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Prvom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Pokreta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nesvrstanih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Brankovog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mosta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1032" name="Picture 8" descr="http://www.b92.net/news/pics/2011/09/13977691014e63fa9620296523972506_extre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960440" cy="22322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7984" y="3429000"/>
            <a:ext cx="4032448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Naser, Nehru i Tito </a:t>
            </a:r>
            <a:r>
              <a:rPr lang="sv-SE" b="1" dirty="0" smtClean="0"/>
              <a:t>- udarna trojka Nesvrstanih</a:t>
            </a:r>
            <a:endParaRPr lang="en-US" b="1" dirty="0"/>
          </a:p>
        </p:txBody>
      </p:sp>
      <p:pic>
        <p:nvPicPr>
          <p:cNvPr id="1034" name="Picture 10" descr="http://www.b92.net/news/pics/2011/09/4088809644e63fa9d7eb9d819624108_extre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3"/>
            <a:ext cx="3649216" cy="27809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55976" y="623731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Okrugli sto u Nesvrstanima</a:t>
            </a:r>
            <a:endParaRPr lang="sr-Latn-R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svi ravnopravni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92480" cy="6857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b="1" dirty="0" smtClean="0">
                <a:solidFill>
                  <a:schemeClr val="bg1"/>
                </a:solidFill>
              </a:rPr>
              <a:t>DEKOLONIZACIJA-OSLOBAĐANJE KOLONIJA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Latn-CS" sz="2400" dirty="0" smtClean="0"/>
              <a:t>- </a:t>
            </a:r>
            <a:r>
              <a:rPr lang="sr-Latn-CS" sz="2000" dirty="0" smtClean="0">
                <a:solidFill>
                  <a:schemeClr val="tx1"/>
                </a:solidFill>
              </a:rPr>
              <a:t>BIVŠE KOLONIJE PROGLAŠAVAJU </a:t>
            </a:r>
            <a:r>
              <a:rPr lang="sr-Latn-CS" sz="2400" dirty="0" smtClean="0">
                <a:solidFill>
                  <a:schemeClr val="tx1"/>
                </a:solidFill>
              </a:rPr>
              <a:t>NEZAVISNOST odlukom OUN 1960. da svaki narod ima pravo na samoopredeljenje.</a:t>
            </a:r>
          </a:p>
          <a:p>
            <a:pPr algn="just">
              <a:buFont typeface="Wingdings" pitchFamily="2" charset="2"/>
              <a:buChar char="q"/>
            </a:pPr>
            <a:r>
              <a:rPr lang="sr-Latn-CS" sz="2400" b="1" dirty="0" smtClean="0">
                <a:solidFill>
                  <a:schemeClr val="bg1"/>
                </a:solidFill>
              </a:rPr>
              <a:t>1948. </a:t>
            </a:r>
            <a:r>
              <a:rPr lang="sr-Latn-CS" sz="2000" b="1" dirty="0" smtClean="0">
                <a:solidFill>
                  <a:schemeClr val="bg1"/>
                </a:solidFill>
              </a:rPr>
              <a:t>Na zahtev Velike Britanije </a:t>
            </a:r>
            <a:r>
              <a:rPr lang="sr-Latn-CS" sz="2400" b="1" dirty="0" smtClean="0">
                <a:solidFill>
                  <a:schemeClr val="bg1"/>
                </a:solidFill>
              </a:rPr>
              <a:t>stvara se IZRAEL </a:t>
            </a:r>
          </a:p>
          <a:p>
            <a:pPr algn="just"/>
            <a:r>
              <a:rPr lang="sr-Latn-CS" sz="2400" dirty="0" smtClean="0">
                <a:solidFill>
                  <a:schemeClr val="tx1"/>
                </a:solidFill>
              </a:rPr>
              <a:t>( država Jevreja koji su preživeli holokaust) u Palestini </a:t>
            </a:r>
          </a:p>
          <a:p>
            <a:pPr algn="just"/>
            <a:r>
              <a:rPr lang="sr-Latn-CS" sz="2400" dirty="0" smtClean="0">
                <a:solidFill>
                  <a:schemeClr val="tx1"/>
                </a:solidFill>
              </a:rPr>
              <a:t>( država Arapa).</a:t>
            </a:r>
            <a:r>
              <a:rPr lang="sr-Latn-CS" sz="2400" dirty="0" smtClean="0">
                <a:solidFill>
                  <a:schemeClr val="bg1"/>
                </a:solidFill>
              </a:rPr>
              <a:t>=</a:t>
            </a:r>
            <a:r>
              <a:rPr lang="sr-Latn-CS" sz="2400" b="1" dirty="0" smtClean="0">
                <a:solidFill>
                  <a:schemeClr val="bg1"/>
                </a:solidFill>
              </a:rPr>
              <a:t>rešenje jevrejskog pitanja.</a:t>
            </a:r>
          </a:p>
          <a:p>
            <a:pPr>
              <a:buFont typeface="Wingdings" pitchFamily="2" charset="2"/>
              <a:buChar char="q"/>
            </a:pP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Hladnoratovske krize</a:t>
            </a:r>
            <a:r>
              <a:rPr lang="sr-Latn-CS" sz="2000" dirty="0" smtClean="0">
                <a:solidFill>
                  <a:schemeClr val="bg1"/>
                </a:solidFill>
              </a:rPr>
              <a:t>: </a:t>
            </a:r>
            <a:r>
              <a:rPr lang="sr-Latn-CS" sz="2400" dirty="0" smtClean="0">
                <a:solidFill>
                  <a:schemeClr val="tx1"/>
                </a:solidFill>
              </a:rPr>
              <a:t>Neuspeli pokušaj SAD da uguše socijalističke revolucije </a:t>
            </a:r>
            <a:r>
              <a:rPr lang="sr-Latn-CS" sz="2400" dirty="0" smtClean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sr-Latn-CS" sz="2400" dirty="0" smtClean="0">
                <a:solidFill>
                  <a:schemeClr val="tx1"/>
                </a:solidFill>
              </a:rPr>
              <a:t> </a:t>
            </a:r>
            <a:r>
              <a:rPr lang="sr-Latn-CS" sz="2400" b="1" dirty="0" smtClean="0">
                <a:solidFill>
                  <a:srgbClr val="FFFF00"/>
                </a:solidFill>
              </a:rPr>
              <a:t>Koreji</a:t>
            </a:r>
            <a:r>
              <a:rPr lang="sr-Latn-CS" sz="2400" b="1" dirty="0" smtClean="0"/>
              <a:t> </a:t>
            </a:r>
            <a:r>
              <a:rPr lang="sr-Latn-CS" sz="2400" dirty="0" smtClean="0">
                <a:solidFill>
                  <a:schemeClr val="tx1"/>
                </a:solidFill>
              </a:rPr>
              <a:t>(1950-1953) , </a:t>
            </a:r>
            <a:r>
              <a:rPr lang="sr-Latn-CS" sz="2400" b="1" dirty="0" smtClean="0">
                <a:solidFill>
                  <a:srgbClr val="FFFF00"/>
                </a:solidFill>
              </a:rPr>
              <a:t>Vijetnamu</a:t>
            </a:r>
            <a:r>
              <a:rPr lang="sr-Latn-CS" sz="2400" b="1" dirty="0" smtClean="0">
                <a:solidFill>
                  <a:srgbClr val="FF0000"/>
                </a:solidFill>
              </a:rPr>
              <a:t> </a:t>
            </a:r>
            <a:r>
              <a:rPr lang="sr-Latn-CS" sz="2400" dirty="0" smtClean="0">
                <a:solidFill>
                  <a:schemeClr val="tx1"/>
                </a:solidFill>
              </a:rPr>
              <a:t>(1965-1973) i</a:t>
            </a:r>
            <a:r>
              <a:rPr lang="sr-Latn-CS" sz="2400" dirty="0" smtClean="0">
                <a:solidFill>
                  <a:srgbClr val="FFFF00"/>
                </a:solidFill>
              </a:rPr>
              <a:t> na </a:t>
            </a:r>
            <a:r>
              <a:rPr lang="sr-Latn-CS" sz="2400" b="1" dirty="0" smtClean="0">
                <a:solidFill>
                  <a:srgbClr val="FFFF00"/>
                </a:solidFill>
              </a:rPr>
              <a:t>Kubi </a:t>
            </a:r>
            <a:r>
              <a:rPr lang="sr-Latn-CS" sz="2400" b="1" dirty="0" smtClean="0">
                <a:solidFill>
                  <a:schemeClr val="tx1"/>
                </a:solidFill>
              </a:rPr>
              <a:t>( 1959).</a:t>
            </a:r>
            <a:endParaRPr lang="sr-Latn-CS" sz="2400" dirty="0" smtClean="0">
              <a:solidFill>
                <a:schemeClr val="tx1"/>
              </a:solidFill>
            </a:endParaRPr>
          </a:p>
          <a:p>
            <a:r>
              <a:rPr lang="sr-Latn-CS" sz="2400" b="1" dirty="0" smtClean="0">
                <a:solidFill>
                  <a:schemeClr val="bg1"/>
                </a:solidFill>
              </a:rPr>
              <a:t>1961-II Berlinska kriza</a:t>
            </a:r>
            <a:r>
              <a:rPr lang="sr-Latn-CS" sz="2400" b="1" dirty="0" smtClean="0">
                <a:solidFill>
                  <a:schemeClr val="tx1"/>
                </a:solidFill>
              </a:rPr>
              <a:t>-</a:t>
            </a:r>
            <a:r>
              <a:rPr lang="sr-Latn-CS" sz="2400" b="1" dirty="0" smtClean="0">
                <a:solidFill>
                  <a:srgbClr val="FFFF00"/>
                </a:solidFill>
              </a:rPr>
              <a:t>Sovjeti započeli gradnju Berlinskog zida </a:t>
            </a:r>
            <a:r>
              <a:rPr lang="sr-Latn-CS" sz="2400" b="1" dirty="0" smtClean="0">
                <a:solidFill>
                  <a:schemeClr val="tx1"/>
                </a:solidFill>
              </a:rPr>
              <a:t>.</a:t>
            </a:r>
            <a:endParaRPr lang="sr-Latn-CS" sz="2400" b="1" dirty="0" smtClean="0">
              <a:solidFill>
                <a:schemeClr val="bg1"/>
              </a:solidFill>
            </a:endParaRPr>
          </a:p>
          <a:p>
            <a:r>
              <a:rPr lang="sr-Latn-CS" sz="2400" b="1" dirty="0" smtClean="0">
                <a:solidFill>
                  <a:schemeClr val="bg1"/>
                </a:solidFill>
              </a:rPr>
              <a:t>1962</a:t>
            </a:r>
            <a:r>
              <a:rPr lang="sr-Latn-CS" sz="2400" b="1" dirty="0" smtClean="0">
                <a:solidFill>
                  <a:schemeClr val="tx1"/>
                </a:solidFill>
              </a:rPr>
              <a:t>-</a:t>
            </a:r>
            <a:r>
              <a:rPr lang="sr-Latn-CS" sz="2400" b="1" dirty="0" smtClean="0">
                <a:solidFill>
                  <a:schemeClr val="bg1"/>
                </a:solidFill>
              </a:rPr>
              <a:t>Kubanska kriza</a:t>
            </a:r>
            <a:r>
              <a:rPr lang="sr-Latn-CS" sz="2400" dirty="0" smtClean="0">
                <a:solidFill>
                  <a:schemeClr val="bg1"/>
                </a:solidFill>
              </a:rPr>
              <a:t>-Rusi postavili rakete </a:t>
            </a:r>
            <a:r>
              <a:rPr lang="sr-Latn-CS" sz="2400" dirty="0" smtClean="0">
                <a:solidFill>
                  <a:schemeClr val="tx1"/>
                </a:solidFill>
              </a:rPr>
              <a:t>sa nuklearnim glavama-</a:t>
            </a:r>
            <a:r>
              <a:rPr lang="sr-Latn-CS" sz="2400" dirty="0" smtClean="0">
                <a:solidFill>
                  <a:schemeClr val="bg1"/>
                </a:solidFill>
              </a:rPr>
              <a:t>Zaliv svinja-povukli se posle 13 dana.( Fidel Kastro na vlasti od 1959 do2008</a:t>
            </a:r>
            <a:r>
              <a:rPr lang="sr-Latn-CS" sz="2400" dirty="0" smtClean="0">
                <a:solidFill>
                  <a:schemeClr val="tx1"/>
                </a:solidFill>
              </a:rPr>
              <a:t>). Rusi uspešno intervenišu 1956. u Mađarskoj, 1968. u Čehoslovačkoj. </a:t>
            </a:r>
          </a:p>
          <a:p>
            <a:endParaRPr lang="sr-Latn-CS" sz="2400" dirty="0" smtClean="0">
              <a:solidFill>
                <a:schemeClr val="tx1"/>
              </a:solidFill>
            </a:endParaRPr>
          </a:p>
          <a:p>
            <a:endParaRPr lang="sr-Latn-CS" sz="2400" dirty="0" smtClean="0">
              <a:solidFill>
                <a:schemeClr val="tx1"/>
              </a:solidFill>
            </a:endParaRPr>
          </a:p>
          <a:p>
            <a:endParaRPr lang="sr-Latn-CS" sz="2800" dirty="0" smtClean="0"/>
          </a:p>
        </p:txBody>
      </p:sp>
      <p:pic>
        <p:nvPicPr>
          <p:cNvPr id="4098" name="Picture 2" descr="http://2.bp.blogspot.com/_0YaWb8gYFgU/S9W68v4MpVI/AAAAAAAAAAM/RuPTNZ_PVY8/s1600/cheguevara6lo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229200"/>
            <a:ext cx="1656184" cy="16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5517232"/>
            <a:ext cx="446449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Telo</a:t>
            </a:r>
            <a:r>
              <a:rPr lang="en-US" dirty="0" smtClean="0"/>
              <a:t> </a:t>
            </a:r>
            <a:r>
              <a:rPr lang="sr-Latn-RS" dirty="0" smtClean="0"/>
              <a:t>Ernesta </a:t>
            </a:r>
            <a:r>
              <a:rPr lang="en-US" b="1" dirty="0" err="1" smtClean="0"/>
              <a:t>Če</a:t>
            </a:r>
            <a:r>
              <a:rPr lang="en-US" b="1" dirty="0" smtClean="0"/>
              <a:t> </a:t>
            </a:r>
            <a:r>
              <a:rPr lang="en-US" b="1" dirty="0" err="1" smtClean="0"/>
              <a:t>Gevare</a:t>
            </a:r>
            <a:r>
              <a:rPr lang="en-US" b="1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ubistva</a:t>
            </a:r>
            <a:r>
              <a:rPr lang="en-US" dirty="0" smtClean="0"/>
              <a:t>. </a:t>
            </a:r>
            <a:r>
              <a:rPr lang="en-US" dirty="0" err="1" smtClean="0"/>
              <a:t>Fotografiju</a:t>
            </a:r>
            <a:r>
              <a:rPr lang="en-US" dirty="0" smtClean="0"/>
              <a:t> je </a:t>
            </a:r>
            <a:r>
              <a:rPr lang="en-US" dirty="0" err="1" smtClean="0"/>
              <a:t>načinio</a:t>
            </a:r>
            <a:r>
              <a:rPr lang="en-US" dirty="0" smtClean="0"/>
              <a:t> </a:t>
            </a:r>
            <a:r>
              <a:rPr lang="en-US" dirty="0" err="1" smtClean="0"/>
              <a:t>operativac</a:t>
            </a:r>
            <a:r>
              <a:rPr lang="en-US" dirty="0" smtClean="0"/>
              <a:t> CIA pre </a:t>
            </a:r>
            <a:r>
              <a:rPr lang="en-US" dirty="0" err="1" smtClean="0"/>
              <a:t>odnošenja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La </a:t>
            </a:r>
            <a:r>
              <a:rPr lang="en-US" dirty="0" err="1" smtClean="0"/>
              <a:t>Igere</a:t>
            </a:r>
            <a:r>
              <a:rPr lang="en-US" dirty="0" smtClean="0"/>
              <a:t> u </a:t>
            </a:r>
            <a:r>
              <a:rPr lang="en-US" dirty="0" err="1" smtClean="0"/>
              <a:t>Valje</a:t>
            </a:r>
            <a:r>
              <a:rPr lang="en-US" dirty="0" smtClean="0"/>
              <a:t> Grande </a:t>
            </a:r>
            <a:r>
              <a:rPr lang="sr-Latn-RS" dirty="0" smtClean="0"/>
              <a:t>,Bolivija </a:t>
            </a:r>
            <a:r>
              <a:rPr lang="en-US" dirty="0" smtClean="0"/>
              <a:t>(9. </a:t>
            </a:r>
            <a:r>
              <a:rPr lang="sr-Latn-RS" dirty="0" smtClean="0"/>
              <a:t>10,</a:t>
            </a:r>
            <a:r>
              <a:rPr lang="en-US" dirty="0" smtClean="0"/>
              <a:t>1967)</a:t>
            </a:r>
            <a:r>
              <a:rPr lang="sr-Latn-RS" smtClean="0"/>
              <a:t>.</a:t>
            </a:r>
            <a:endParaRPr lang="en-US" dirty="0"/>
          </a:p>
        </p:txBody>
      </p:sp>
      <p:sp>
        <p:nvSpPr>
          <p:cNvPr id="4100" name="AutoShape 4" descr="Резултат слика за ubistvo ce gev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Резултат слика за ubistvo ce gev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www.dnevne.rs/wp-content/uploads/2014/11/ce-gevara-dnevne-600x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2376264" cy="126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373526"/>
            <a:ext cx="8820472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/>
              <a:t>Nikita Hruščov , Fidel Castro i John F. Kennedy - akteri Kubanske raketne krize 1962.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5" name="Picture 9" descr="http://static.rs.n1info.com/Picture/10934/jpeg/Fidel-re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67546"/>
            <a:ext cx="4104456" cy="2590454"/>
          </a:xfrm>
          <a:prstGeom prst="rect">
            <a:avLst/>
          </a:prstGeom>
          <a:noFill/>
        </p:spPr>
      </p:pic>
      <p:pic>
        <p:nvPicPr>
          <p:cNvPr id="75787" name="Picture 11" descr="http://arhiva.alo.rs/resources/img/19-10-2012/intext_big/86205-fidel-kastro-foto-a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2592288" cy="27809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638132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C000"/>
                </a:solidFill>
              </a:rPr>
              <a:t>Fidel Kastro –uvek : uniferma i cigara. 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75789" name="Picture 13" descr="http://jdayhistory.weebly.com/uploads/8/9/5/0/8950306/5073203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6192688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836713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400" b="1" dirty="0" smtClean="0">
                <a:solidFill>
                  <a:schemeClr val="bg1"/>
                </a:solidFill>
              </a:rPr>
              <a:t>Rasno pitanje u SAD: </a:t>
            </a:r>
            <a:r>
              <a:rPr lang="sr-Latn-CS" b="1" dirty="0" smtClean="0">
                <a:solidFill>
                  <a:schemeClr val="bg1"/>
                </a:solidFill>
              </a:rPr>
              <a:t>1963. pokrenuo </a:t>
            </a:r>
            <a:r>
              <a:rPr lang="sr-Latn-CS" sz="2400" b="1" dirty="0" smtClean="0">
                <a:solidFill>
                  <a:schemeClr val="bg1"/>
                </a:solidFill>
              </a:rPr>
              <a:t>Martin Luter King </a:t>
            </a:r>
            <a:r>
              <a:rPr lang="sr-Latn-CS" b="1" dirty="0" smtClean="0">
                <a:solidFill>
                  <a:schemeClr val="bg1"/>
                </a:solidFill>
              </a:rPr>
              <a:t>Rasno pitanje u SAD: 1963. pokrenuo Martin Luter</a:t>
            </a:r>
            <a:endParaRPr lang="sr-Latn-C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820472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400" b="1" dirty="0" smtClean="0">
                <a:solidFill>
                  <a:schemeClr val="bg1"/>
                </a:solidFill>
              </a:rPr>
              <a:t>Rasno pitanje u SAD: 1963. pokrenuo Martin Luter King </a:t>
            </a:r>
            <a:r>
              <a:rPr lang="sr-Latn-CS" sz="2400" b="1" dirty="0" smtClean="0"/>
              <a:t>govorom ,,</a:t>
            </a:r>
            <a:r>
              <a:rPr lang="sr-Latn-CS" sz="2400" b="1" dirty="0" smtClean="0">
                <a:solidFill>
                  <a:schemeClr val="bg1"/>
                </a:solidFill>
              </a:rPr>
              <a:t>Sanjam</a:t>
            </a:r>
            <a:r>
              <a:rPr lang="sr-Latn-CS" sz="2400" b="1" dirty="0" smtClean="0"/>
              <a:t>,, (</a:t>
            </a:r>
            <a:r>
              <a:rPr lang="sr-Latn-CS" sz="2400" b="1" dirty="0" smtClean="0">
                <a:solidFill>
                  <a:schemeClr val="bg1"/>
                </a:solidFill>
              </a:rPr>
              <a:t>jednakost crnaca sa belcima</a:t>
            </a:r>
            <a:r>
              <a:rPr lang="sr-Latn-CS" sz="2400" b="1" dirty="0" smtClean="0"/>
              <a:t>) i rasne nemire, Kju kluks klan, Martin ubijen 196</a:t>
            </a:r>
            <a:r>
              <a:rPr lang="en-US" sz="2400" b="1" dirty="0" smtClean="0"/>
              <a:t>8</a:t>
            </a:r>
            <a:r>
              <a:rPr lang="sr-Latn-CS" sz="2400" b="1" dirty="0" smtClean="0"/>
              <a:t>. </a:t>
            </a:r>
            <a:r>
              <a:rPr lang="sr-Latn-CS" sz="2400" dirty="0" smtClean="0"/>
              <a:t>JEDNAKOST OSTVARENA</a:t>
            </a:r>
            <a:r>
              <a:rPr lang="en-US" sz="2400" dirty="0" smtClean="0"/>
              <a:t> 2008.</a:t>
            </a:r>
            <a:r>
              <a:rPr lang="sr-Latn-CS" sz="2400" dirty="0" smtClean="0"/>
              <a:t> izborom prvog Afro-Amerikanca za predsednika – Barak Obama</a:t>
            </a:r>
            <a:r>
              <a:rPr lang="sr-Latn-CS" sz="2000" dirty="0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03244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309634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143380"/>
            <a:ext cx="4139952" cy="2062103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</a:rPr>
              <a:t>Aparthejd</a:t>
            </a:r>
            <a:r>
              <a:rPr lang="sr-Latn-RS" sz="2400" dirty="0" smtClean="0"/>
              <a:t> </a:t>
            </a:r>
            <a:r>
              <a:rPr lang="sr-Latn-RS" sz="2000" dirty="0" smtClean="0"/>
              <a:t>u </a:t>
            </a:r>
            <a:r>
              <a:rPr lang="sr-Latn-RS" sz="2000" dirty="0" smtClean="0">
                <a:solidFill>
                  <a:schemeClr val="bg1"/>
                </a:solidFill>
              </a:rPr>
              <a:t>Južnoafričkoj republici</a:t>
            </a:r>
            <a:r>
              <a:rPr lang="sr-Latn-RS" sz="2000" dirty="0" smtClean="0"/>
              <a:t>:</a:t>
            </a:r>
          </a:p>
          <a:p>
            <a:r>
              <a:rPr lang="sr-Latn-RS" sz="2000" dirty="0" smtClean="0"/>
              <a:t> </a:t>
            </a:r>
            <a:r>
              <a:rPr lang="sr-Latn-RS" sz="2000" b="1" dirty="0" smtClean="0">
                <a:solidFill>
                  <a:schemeClr val="bg1"/>
                </a:solidFill>
              </a:rPr>
              <a:t>odvojeni razdvoj</a:t>
            </a:r>
            <a:r>
              <a:rPr lang="sr-Latn-RS" sz="2000" b="1" dirty="0" smtClean="0"/>
              <a:t>,</a:t>
            </a:r>
            <a:r>
              <a:rPr lang="sr-Latn-RS" sz="2000" dirty="0" smtClean="0"/>
              <a:t> politika razdvajanja i diskriminacije crnaca od belaca  od </a:t>
            </a:r>
          </a:p>
          <a:p>
            <a:r>
              <a:rPr lang="sr-Latn-RS" sz="2000" dirty="0" smtClean="0"/>
              <a:t>Nezavisnosti 1961 do 1991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pic>
        <p:nvPicPr>
          <p:cNvPr id="1026" name="Picture 2" descr="http://a.abcnews.go.com/images/International/OBIT_NelsonMandela_1918_2013_131205_16x9_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05064"/>
            <a:ext cx="4824536" cy="28529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602128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Prvi crnački  predsednik od 1994-1999.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1792" y="1571612"/>
            <a:ext cx="69004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ysDot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AUTOR</a:t>
            </a:r>
            <a:r>
              <a:rPr lang="sr-Latn-R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ysDot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ysDot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ysDot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Srđan Savić 8</a:t>
            </a:r>
            <a:r>
              <a:rPr lang="sr-Latn-CS" sz="5400" b="1" cap="none" spc="0" baseline="-25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ysDot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ysDot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i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ysDot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1" y="3929066"/>
            <a:ext cx="8358247" cy="175432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 prstMaterial="dkEdge">
              <a:bevelT w="25400" h="25400"/>
              <a:contourClr>
                <a:srgbClr val="FADEF9"/>
              </a:contourClr>
            </a:sp3d>
          </a:bodyPr>
          <a:lstStyle/>
          <a:p>
            <a:pPr algn="ctr"/>
            <a:endParaRPr lang="sr-Latn-CS" sz="3600" b="1" dirty="0" smtClean="0">
              <a:ln w="11430">
                <a:prstDash val="sysDot"/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sr-Latn-CS" sz="3600" b="1" dirty="0" smtClean="0">
              <a:ln w="11430">
                <a:prstDash val="sysDot"/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r-Latn-C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ysDot"/>
                  <a:miter lim="800000"/>
                </a:ln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Dušica Maksimović</a:t>
            </a:r>
            <a:r>
              <a:rPr lang="sr-Latn-CS" sz="3600" b="1" dirty="0" smtClean="0">
                <a:ln w="11430">
                  <a:prstDash val="sysDot"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600" b="1" cap="none" spc="0" dirty="0">
              <a:ln w="11430">
                <a:prstDash val="sysDot"/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s://scontent-vie1-1.xx.fbcdn.net/v/t1.0-9/12075022_952450741462661_94684304098580761_n.jpg?oh=fff5d143df2adc6edaa88ab98078c4bc&amp;oe=57D7FAAC"/>
          <p:cNvPicPr>
            <a:picLocks noChangeAspect="1" noChangeArrowheads="1"/>
          </p:cNvPicPr>
          <p:nvPr/>
        </p:nvPicPr>
        <p:blipFill>
          <a:blip r:embed="rId3" cstate="print"/>
          <a:srcRect l="13639" r="54538" b="20640"/>
          <a:stretch>
            <a:fillRect/>
          </a:stretch>
        </p:blipFill>
        <p:spPr bwMode="auto">
          <a:xfrm>
            <a:off x="1115616" y="1988840"/>
            <a:ext cx="2016224" cy="3024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64288" y="364502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2011.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ORGANIZACIJA  UJEDINJENIH  NACIJA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3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vi-VN" sz="2400" b="1" dirty="0" smtClean="0">
                <a:solidFill>
                  <a:srgbClr val="0066FF"/>
                </a:solidFill>
              </a:rPr>
              <a:t>Organizacija ujedinjenih nacija (OUN) ili Ujedinjene nacije (UN) je međunarodn</a:t>
            </a:r>
            <a:r>
              <a:rPr lang="en-US" sz="2800" b="1" dirty="0" smtClean="0">
                <a:solidFill>
                  <a:srgbClr val="0066FF"/>
                </a:solidFill>
              </a:rPr>
              <a:t>a</a:t>
            </a:r>
            <a:r>
              <a:rPr lang="vi-VN" sz="2400" b="1" dirty="0" smtClean="0">
                <a:solidFill>
                  <a:srgbClr val="0066FF"/>
                </a:solidFill>
              </a:rPr>
              <a:t> organi</a:t>
            </a:r>
            <a:r>
              <a:rPr lang="en-US" sz="2800" b="1" dirty="0" err="1" smtClean="0">
                <a:solidFill>
                  <a:srgbClr val="0066FF"/>
                </a:solidFill>
              </a:rPr>
              <a:t>zacija</a:t>
            </a:r>
            <a:r>
              <a:rPr lang="vi-VN" sz="2400" b="1" dirty="0" smtClean="0">
                <a:solidFill>
                  <a:srgbClr val="0066FF"/>
                </a:solidFill>
              </a:rPr>
              <a:t> koja </a:t>
            </a:r>
            <a:r>
              <a:rPr lang="sr-Latn-CS" sz="2800" b="1" dirty="0" smtClean="0">
                <a:solidFill>
                  <a:srgbClr val="0066FF"/>
                </a:solidFill>
              </a:rPr>
              <a:t>rešava probleme u svetu (čuva mir)</a:t>
            </a:r>
            <a:r>
              <a:rPr lang="sr-Latn-CS" sz="2400" b="1" dirty="0" smtClean="0"/>
              <a:t>.</a:t>
            </a:r>
          </a:p>
          <a:p>
            <a:r>
              <a:rPr lang="vi-VN" sz="2400" b="1" dirty="0" smtClean="0">
                <a:solidFill>
                  <a:schemeClr val="accent1"/>
                </a:solidFill>
              </a:rPr>
              <a:t> </a:t>
            </a:r>
            <a:r>
              <a:rPr lang="vi-VN" sz="2400" b="1" u="sng" dirty="0" smtClean="0">
                <a:solidFill>
                  <a:srgbClr val="0066FF"/>
                </a:solidFill>
              </a:rPr>
              <a:t>Osnovana je</a:t>
            </a:r>
            <a:r>
              <a:rPr lang="sr-Latn-CS" sz="2400" b="1" u="sng" dirty="0" smtClean="0">
                <a:solidFill>
                  <a:srgbClr val="0066FF"/>
                </a:solidFill>
              </a:rPr>
              <a:t> 2</a:t>
            </a:r>
            <a:r>
              <a:rPr lang="en-US" sz="2400" b="1" u="sng" dirty="0" smtClean="0">
                <a:solidFill>
                  <a:srgbClr val="0066FF"/>
                </a:solidFill>
              </a:rPr>
              <a:t>6</a:t>
            </a:r>
            <a:r>
              <a:rPr lang="sr-Latn-CS" sz="2400" b="1" u="sng" dirty="0" smtClean="0">
                <a:solidFill>
                  <a:srgbClr val="0066FF"/>
                </a:solidFill>
              </a:rPr>
              <a:t>.</a:t>
            </a:r>
            <a:r>
              <a:rPr lang="en-US" sz="2400" b="1" u="sng" dirty="0" err="1" smtClean="0">
                <a:solidFill>
                  <a:srgbClr val="0066FF"/>
                </a:solidFill>
              </a:rPr>
              <a:t>juna</a:t>
            </a:r>
            <a:r>
              <a:rPr lang="en-US" sz="2400" b="1" u="sng" dirty="0" smtClean="0">
                <a:solidFill>
                  <a:srgbClr val="0066FF"/>
                </a:solidFill>
              </a:rPr>
              <a:t> </a:t>
            </a:r>
            <a:r>
              <a:rPr lang="vi-VN" sz="2400" b="1" u="sng" dirty="0" smtClean="0">
                <a:solidFill>
                  <a:srgbClr val="0066FF"/>
                </a:solidFill>
              </a:rPr>
              <a:t> </a:t>
            </a:r>
            <a:r>
              <a:rPr lang="vi-VN" sz="2400" b="1" u="sng" dirty="0" smtClean="0">
                <a:solidFill>
                  <a:srgbClr val="0066FF"/>
                </a:solidFill>
                <a:hlinkClick r:id="rId4"/>
              </a:rPr>
              <a:t>1945</a:t>
            </a:r>
            <a:r>
              <a:rPr lang="vi-VN" sz="2400" b="1" u="sng" dirty="0" smtClean="0">
                <a:solidFill>
                  <a:srgbClr val="0066FF"/>
                </a:solidFill>
              </a:rPr>
              <a:t>.</a:t>
            </a:r>
            <a:r>
              <a:rPr lang="en-US" sz="2400" b="1" u="sng" dirty="0" smtClean="0">
                <a:solidFill>
                  <a:srgbClr val="0066FF"/>
                </a:solidFill>
              </a:rPr>
              <a:t> </a:t>
            </a:r>
            <a:r>
              <a:rPr lang="en-US" sz="2400" b="1" u="sng" dirty="0" err="1" smtClean="0">
                <a:solidFill>
                  <a:srgbClr val="0066FF"/>
                </a:solidFill>
              </a:rPr>
              <a:t>usvajanjem</a:t>
            </a:r>
            <a:r>
              <a:rPr lang="en-US" sz="2400" b="1" u="sng" dirty="0" smtClean="0">
                <a:solidFill>
                  <a:srgbClr val="0066FF"/>
                </a:solidFill>
              </a:rPr>
              <a:t> </a:t>
            </a:r>
            <a:r>
              <a:rPr lang="en-US" sz="2400" b="1" u="sng" dirty="0" err="1" smtClean="0">
                <a:solidFill>
                  <a:srgbClr val="0066FF"/>
                </a:solidFill>
              </a:rPr>
              <a:t>Povelje</a:t>
            </a:r>
            <a:r>
              <a:rPr lang="en-US" sz="2400" b="1" u="sng" dirty="0" smtClean="0">
                <a:solidFill>
                  <a:srgbClr val="0066FF"/>
                </a:solidFill>
              </a:rPr>
              <a:t>  </a:t>
            </a:r>
            <a:r>
              <a:rPr lang="en-US" sz="2400" b="1" u="sng" dirty="0" err="1" smtClean="0">
                <a:solidFill>
                  <a:srgbClr val="0066FF"/>
                </a:solidFill>
              </a:rPr>
              <a:t>Ujedinjenih</a:t>
            </a:r>
            <a:r>
              <a:rPr lang="en-US" sz="2400" b="1" u="sng" dirty="0" smtClean="0">
                <a:solidFill>
                  <a:srgbClr val="0066FF"/>
                </a:solidFill>
              </a:rPr>
              <a:t> </a:t>
            </a:r>
            <a:r>
              <a:rPr lang="en-US" sz="2400" b="1" u="sng" dirty="0" err="1" smtClean="0">
                <a:solidFill>
                  <a:srgbClr val="0066FF"/>
                </a:solidFill>
              </a:rPr>
              <a:t>nacija</a:t>
            </a:r>
            <a:r>
              <a:rPr lang="en-US" sz="2400" b="1" u="sng" dirty="0" smtClean="0">
                <a:solidFill>
                  <a:srgbClr val="0066FF"/>
                </a:solidFill>
              </a:rPr>
              <a:t> u San </a:t>
            </a:r>
            <a:r>
              <a:rPr lang="en-US" sz="2400" b="1" u="sng" dirty="0" err="1" smtClean="0">
                <a:solidFill>
                  <a:srgbClr val="0066FF"/>
                </a:solidFill>
              </a:rPr>
              <a:t>Francisku</a:t>
            </a:r>
            <a:r>
              <a:rPr lang="vi-VN" sz="2400" b="1" dirty="0">
                <a:solidFill>
                  <a:srgbClr val="0066FF"/>
                </a:solidFill>
              </a:rPr>
              <a:t> od strane </a:t>
            </a:r>
            <a:r>
              <a:rPr lang="en-US" sz="2400" b="1" dirty="0" smtClean="0">
                <a:solidFill>
                  <a:srgbClr val="0066FF"/>
                </a:solidFill>
              </a:rPr>
              <a:t>50 </a:t>
            </a:r>
            <a:r>
              <a:rPr lang="en-US" sz="2400" b="1" dirty="0" err="1" smtClean="0">
                <a:solidFill>
                  <a:srgbClr val="0066FF"/>
                </a:solidFill>
              </a:rPr>
              <a:t>država</a:t>
            </a:r>
            <a:r>
              <a:rPr lang="en-US" sz="2400" b="1" dirty="0" smtClean="0">
                <a:solidFill>
                  <a:srgbClr val="0066FF"/>
                </a:solidFill>
              </a:rPr>
              <a:t> </a:t>
            </a:r>
            <a:r>
              <a:rPr lang="sr-Latn-CS" sz="2400" b="1" u="sng" dirty="0" smtClean="0">
                <a:solidFill>
                  <a:srgbClr val="0066FF"/>
                </a:solidFill>
              </a:rPr>
              <a:t>, sedište Njujork</a:t>
            </a:r>
          </a:p>
          <a:p>
            <a:pPr marL="118872" indent="0">
              <a:buNone/>
            </a:pPr>
            <a:r>
              <a:rPr lang="vi-VN" sz="2400" dirty="0" smtClean="0"/>
              <a:t>, ukinuvši </a:t>
            </a:r>
            <a:r>
              <a:rPr lang="vi-VN" sz="2400" dirty="0" smtClean="0">
                <a:hlinkClick r:id="rId5" tooltip="Društvo naroda"/>
              </a:rPr>
              <a:t>Ligu naroda</a:t>
            </a:r>
            <a:r>
              <a:rPr lang="en-US" sz="2400" dirty="0" smtClean="0"/>
              <a:t>.OUN je </a:t>
            </a:r>
            <a:r>
              <a:rPr lang="en-US" sz="2400" dirty="0" err="1" smtClean="0"/>
              <a:t>decembra</a:t>
            </a:r>
            <a:r>
              <a:rPr lang="en-US" sz="2400" dirty="0" smtClean="0"/>
              <a:t>  1948. </a:t>
            </a:r>
            <a:r>
              <a:rPr lang="en-US" sz="2400" dirty="0" err="1" smtClean="0"/>
              <a:t>usvo</a:t>
            </a:r>
            <a:r>
              <a:rPr lang="sr-Latn-RS" sz="2400" dirty="0" smtClean="0"/>
              <a:t>j</a:t>
            </a:r>
            <a:r>
              <a:rPr lang="en-US" sz="2400" dirty="0" err="1" smtClean="0"/>
              <a:t>ila</a:t>
            </a:r>
            <a:r>
              <a:rPr lang="en-US" sz="2400" dirty="0" smtClean="0"/>
              <a:t> </a:t>
            </a:r>
            <a:r>
              <a:rPr lang="en-US" sz="2400" u="sng" dirty="0" smtClean="0"/>
              <a:t>  DEKLARACIJU  O  LJU</a:t>
            </a:r>
            <a:r>
              <a:rPr lang="sr-Latn-CS" sz="2400" u="sng" dirty="0" smtClean="0"/>
              <a:t>DS</a:t>
            </a:r>
            <a:r>
              <a:rPr lang="en-US" sz="2400" u="sng" dirty="0" smtClean="0"/>
              <a:t>KIM  PRAVIMA</a:t>
            </a:r>
            <a:r>
              <a:rPr lang="en-US" sz="2400" b="1" u="sng" dirty="0" smtClean="0"/>
              <a:t>.</a:t>
            </a:r>
            <a:endParaRPr lang="en-US" sz="2400" dirty="0"/>
          </a:p>
        </p:txBody>
      </p:sp>
      <p:pic>
        <p:nvPicPr>
          <p:cNvPr id="1026" name="Picture 2" descr="C:\Documents and Settings\All Users\Desktop\Downloads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365104"/>
            <a:ext cx="2643206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282" y="0"/>
            <a:ext cx="8606190" cy="635795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U </a:t>
            </a:r>
            <a:r>
              <a:rPr lang="en-US" sz="2400" dirty="0" err="1" smtClean="0"/>
              <a:t>okviru</a:t>
            </a:r>
            <a:r>
              <a:rPr lang="en-US" sz="2400" dirty="0" smtClean="0"/>
              <a:t> OUN  </a:t>
            </a:r>
            <a:r>
              <a:rPr lang="en-US" sz="2400" dirty="0" err="1" smtClean="0"/>
              <a:t>postoje</a:t>
            </a:r>
            <a:r>
              <a:rPr lang="en-US" sz="2400" dirty="0" smtClean="0"/>
              <a:t> </a:t>
            </a:r>
            <a:r>
              <a:rPr lang="sr-Latn-CS" sz="2400" dirty="0" smtClean="0"/>
              <a:t> posebne organizacije: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UNHCR </a:t>
            </a:r>
            <a:r>
              <a:rPr lang="en-US" sz="2400" dirty="0" err="1" smtClean="0"/>
              <a:t>koji</a:t>
            </a:r>
            <a:r>
              <a:rPr lang="en-US" sz="2400" dirty="0" smtClean="0"/>
              <a:t>  brine o </a:t>
            </a:r>
            <a:r>
              <a:rPr lang="en-US" sz="2400" dirty="0" err="1" smtClean="0"/>
              <a:t>izbeglim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prognanim</a:t>
            </a:r>
            <a:r>
              <a:rPr lang="en-US" sz="2400" dirty="0" smtClean="0"/>
              <a:t> </a:t>
            </a:r>
            <a:r>
              <a:rPr lang="en-US" sz="2400" dirty="0" err="1" smtClean="0"/>
              <a:t>licima,</a:t>
            </a:r>
            <a:r>
              <a:rPr lang="en-US" sz="2400" dirty="0" err="1" smtClean="0">
                <a:solidFill>
                  <a:schemeClr val="tx1"/>
                </a:solidFill>
              </a:rPr>
              <a:t>UNICEF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brine o </a:t>
            </a:r>
            <a:r>
              <a:rPr lang="en-US" sz="2400" dirty="0" err="1" smtClean="0"/>
              <a:t>pravima</a:t>
            </a:r>
            <a:r>
              <a:rPr lang="en-US" sz="2400" dirty="0" smtClean="0"/>
              <a:t> </a:t>
            </a:r>
            <a:r>
              <a:rPr lang="en-US" sz="2400" dirty="0" err="1" smtClean="0"/>
              <a:t>dece</a:t>
            </a:r>
            <a:r>
              <a:rPr lang="en-US" sz="2400" dirty="0" smtClean="0"/>
              <a:t> u </a:t>
            </a:r>
            <a:r>
              <a:rPr lang="en-US" sz="2400" dirty="0" err="1" smtClean="0"/>
              <a:t>svetu,</a:t>
            </a:r>
            <a:r>
              <a:rPr lang="en-US" sz="2400" dirty="0" err="1" smtClean="0">
                <a:solidFill>
                  <a:schemeClr val="tx1"/>
                </a:solidFill>
              </a:rPr>
              <a:t>UNESC</a:t>
            </a:r>
            <a:r>
              <a:rPr lang="sr-Latn-CS" sz="2400" dirty="0" smtClean="0">
                <a:solidFill>
                  <a:schemeClr val="tx1"/>
                </a:solidFill>
              </a:rPr>
              <a:t>O </a:t>
            </a:r>
            <a:r>
              <a:rPr lang="sr-Latn-CS" sz="2400" b="0" dirty="0" smtClean="0">
                <a:solidFill>
                  <a:schemeClr val="tx1"/>
                </a:solidFill>
              </a:rPr>
              <a:t>brine</a:t>
            </a:r>
            <a:r>
              <a:rPr lang="en-US" sz="2400" b="0" dirty="0" smtClean="0"/>
              <a:t> </a:t>
            </a:r>
            <a:r>
              <a:rPr lang="en-US" sz="2400" dirty="0" smtClean="0"/>
              <a:t>o  </a:t>
            </a:r>
            <a:r>
              <a:rPr lang="en-US" sz="2400" dirty="0" err="1" smtClean="0"/>
              <a:t>nauci</a:t>
            </a:r>
            <a:r>
              <a:rPr lang="en-US" sz="2400" dirty="0" smtClean="0"/>
              <a:t> </a:t>
            </a:r>
            <a:r>
              <a:rPr lang="en-US" sz="2400" dirty="0" err="1" smtClean="0"/>
              <a:t>obrazovanju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kulturi</a:t>
            </a:r>
            <a:r>
              <a:rPr lang="en-US" sz="2400" dirty="0" smtClean="0"/>
              <a:t> , </a:t>
            </a:r>
            <a:r>
              <a:rPr lang="en-US" sz="2400" dirty="0" err="1" smtClean="0"/>
              <a:t>mnoge</a:t>
            </a:r>
            <a:r>
              <a:rPr lang="en-US" sz="2400" dirty="0" smtClean="0"/>
              <a:t>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institucije</a:t>
            </a:r>
            <a:r>
              <a:rPr lang="sr-Latn-RS" sz="2400" dirty="0" smtClean="0"/>
              <a:t>...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>
                <a:solidFill>
                  <a:srgbClr val="0070C0"/>
                </a:solidFill>
              </a:rPr>
              <a:t>Savet bezbednosti</a:t>
            </a:r>
            <a:r>
              <a:rPr lang="sr-Latn-CS" sz="2400" dirty="0" smtClean="0"/>
              <a:t>=15 država članica ( 5 stalnih sa pravom </a:t>
            </a:r>
            <a:r>
              <a:rPr lang="sr-Latn-C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veta</a:t>
            </a:r>
            <a:r>
              <a:rPr lang="sr-Latn-CS" sz="2400" dirty="0" smtClean="0"/>
              <a:t>= zabrane:</a:t>
            </a:r>
            <a:r>
              <a:rPr lang="sr-Latn-CS" sz="2400" dirty="0" smtClean="0">
                <a:solidFill>
                  <a:srgbClr val="FF33CC"/>
                </a:solidFill>
              </a:rPr>
              <a:t>SAD</a:t>
            </a:r>
            <a:r>
              <a:rPr lang="sr-Latn-CS" sz="2400" dirty="0" smtClean="0"/>
              <a:t>, </a:t>
            </a:r>
            <a:r>
              <a:rPr lang="sr-Latn-CS" sz="2400" dirty="0" smtClean="0">
                <a:solidFill>
                  <a:srgbClr val="00FF00"/>
                </a:solidFill>
              </a:rPr>
              <a:t>Rusija</a:t>
            </a:r>
            <a:r>
              <a:rPr lang="sr-Latn-CS" sz="2400" dirty="0" smtClean="0"/>
              <a:t>, </a:t>
            </a:r>
            <a:r>
              <a:rPr lang="sr-Latn-CS" sz="2400" dirty="0" smtClean="0">
                <a:solidFill>
                  <a:srgbClr val="FF33CC"/>
                </a:solidFill>
              </a:rPr>
              <a:t>Kina</a:t>
            </a:r>
            <a:r>
              <a:rPr lang="sr-Latn-CS" sz="2400" dirty="0" smtClean="0"/>
              <a:t>, </a:t>
            </a:r>
            <a:r>
              <a:rPr lang="sr-Latn-CS" sz="2400" dirty="0" smtClean="0">
                <a:solidFill>
                  <a:srgbClr val="00FFFF"/>
                </a:solidFill>
              </a:rPr>
              <a:t>Francuska </a:t>
            </a:r>
            <a:r>
              <a:rPr lang="sr-Latn-CS" sz="2400" dirty="0" smtClean="0"/>
              <a:t>i </a:t>
            </a:r>
            <a:r>
              <a:rPr lang="sr-Latn-CS" sz="2400" dirty="0" smtClean="0">
                <a:solidFill>
                  <a:srgbClr val="008000"/>
                </a:solidFill>
              </a:rPr>
              <a:t>V.Britanija</a:t>
            </a:r>
            <a:r>
              <a:rPr lang="sr-Latn-CS" sz="2400" dirty="0" smtClean="0"/>
              <a:t>+10 izbornih)-</a:t>
            </a:r>
            <a:r>
              <a:rPr lang="sr-Latn-CS" sz="2400" dirty="0" smtClean="0">
                <a:solidFill>
                  <a:srgbClr val="0070C0"/>
                </a:solidFill>
              </a:rPr>
              <a:t>odlučuje kako da se reši problem.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>
                <a:solidFill>
                  <a:srgbClr val="0070C0"/>
                </a:solidFill>
              </a:rPr>
              <a:t>Generalni sekretar</a:t>
            </a:r>
            <a:r>
              <a:rPr lang="sr-Latn-CS" sz="2400" dirty="0" smtClean="0"/>
              <a:t>- </a:t>
            </a:r>
            <a:r>
              <a:rPr lang="sr-Latn-RS" sz="2400" dirty="0" smtClean="0"/>
              <a:t>Antonio Gutereš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>
                <a:solidFill>
                  <a:srgbClr val="0070C0"/>
                </a:solidFill>
              </a:rPr>
              <a:t>Generalna skupština </a:t>
            </a:r>
            <a:r>
              <a:rPr lang="sr-Latn-CS" sz="2400" dirty="0" smtClean="0"/>
              <a:t>svih država članica</a:t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endParaRPr lang="en-US" sz="2400" dirty="0"/>
          </a:p>
        </p:txBody>
      </p:sp>
      <p:pic>
        <p:nvPicPr>
          <p:cNvPr id="2051" name="Picture 3" descr="C:\Documents and Settings\All Users\Desktop\Downloads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71612"/>
            <a:ext cx="1924050" cy="1598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:\Documents and Settings\All Users\Desktop\Downloads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71612"/>
            <a:ext cx="2419350" cy="1538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All Users\Desktop\Downloads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71612"/>
            <a:ext cx="2000264" cy="1572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2844" y="1643050"/>
            <a:ext cx="3214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sr-Latn-CS" sz="2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endParaRPr lang="sr-Latn-CS" sz="24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endParaRPr lang="sr-Latn-CS" sz="2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endParaRPr lang="sr-Latn-CS" sz="24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endParaRPr lang="sr-Latn-CS" sz="2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r>
              <a:rPr lang="sr-Latn-C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ORGANI  OUN:</a:t>
            </a:r>
            <a:endParaRPr lang="en-US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MIROVNA KONFERENCIJA U PARIZU,HLADNI  RAT  I  BLOKOVSKA PODELA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Mirovna</a:t>
            </a:r>
            <a:r>
              <a:rPr lang="en-US" b="1" dirty="0" smtClean="0"/>
              <a:t> </a:t>
            </a:r>
            <a:r>
              <a:rPr lang="en-US" b="1" dirty="0" err="1" smtClean="0"/>
              <a:t>konferencija</a:t>
            </a:r>
            <a:r>
              <a:rPr lang="en-US" b="1" dirty="0" smtClean="0"/>
              <a:t> u </a:t>
            </a:r>
            <a:r>
              <a:rPr lang="en-US" b="1" dirty="0" err="1" smtClean="0"/>
              <a:t>Parizu</a:t>
            </a:r>
            <a:r>
              <a:rPr lang="en-US" dirty="0" smtClean="0"/>
              <a:t> se </a:t>
            </a:r>
            <a:r>
              <a:rPr lang="en-US" dirty="0" err="1" smtClean="0"/>
              <a:t>održavala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smtClean="0">
                <a:hlinkClick r:id="rId3" tooltip="29. jul"/>
              </a:rPr>
              <a:t>29. </a:t>
            </a:r>
            <a:r>
              <a:rPr lang="en-US" dirty="0" err="1" smtClean="0">
                <a:hlinkClick r:id="rId3" tooltip="29. jul"/>
              </a:rPr>
              <a:t>jula</a:t>
            </a:r>
            <a:r>
              <a:rPr lang="en-US" dirty="0" smtClean="0"/>
              <a:t> do </a:t>
            </a:r>
            <a:r>
              <a:rPr lang="en-US" dirty="0" smtClean="0">
                <a:hlinkClick r:id="rId4" tooltip="15. oktobra"/>
              </a:rPr>
              <a:t>15. </a:t>
            </a:r>
            <a:r>
              <a:rPr lang="en-US" dirty="0" err="1" smtClean="0">
                <a:hlinkClick r:id="rId4" tooltip="15. oktobra"/>
              </a:rPr>
              <a:t>oktobra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1946</a:t>
            </a:r>
            <a:r>
              <a:rPr lang="en-US" dirty="0" smtClean="0"/>
              <a:t>. </a:t>
            </a:r>
            <a:r>
              <a:rPr lang="en-US" dirty="0" err="1" smtClean="0"/>
              <a:t>godine</a:t>
            </a:r>
            <a:r>
              <a:rPr lang="en-US" dirty="0" smtClean="0"/>
              <a:t>, a </a:t>
            </a:r>
            <a:r>
              <a:rPr lang="en-US" dirty="0" err="1" smtClean="0"/>
              <a:t>rezultovala</a:t>
            </a:r>
            <a:r>
              <a:rPr lang="en-US" dirty="0" smtClean="0"/>
              <a:t> je s </a:t>
            </a:r>
            <a:r>
              <a:rPr lang="en-US" b="1" dirty="0" err="1" smtClean="0"/>
              <a:t>Pariskim</a:t>
            </a:r>
            <a:r>
              <a:rPr lang="en-US" b="1" dirty="0" smtClean="0"/>
              <a:t> </a:t>
            </a:r>
            <a:r>
              <a:rPr lang="en-US" b="1" dirty="0" err="1" smtClean="0"/>
              <a:t>mirovnim</a:t>
            </a:r>
            <a:r>
              <a:rPr lang="en-US" b="1" dirty="0" smtClean="0"/>
              <a:t> </a:t>
            </a:r>
            <a:r>
              <a:rPr lang="en-US" b="1" dirty="0" err="1" smtClean="0"/>
              <a:t>ugovorima</a:t>
            </a:r>
            <a:r>
              <a:rPr lang="en-US" dirty="0" smtClean="0"/>
              <a:t> </a:t>
            </a:r>
            <a:r>
              <a:rPr lang="en-US" dirty="0" err="1" smtClean="0"/>
              <a:t>potpisanima</a:t>
            </a:r>
            <a:r>
              <a:rPr lang="en-US" dirty="0" smtClean="0"/>
              <a:t> </a:t>
            </a:r>
            <a:r>
              <a:rPr lang="en-US" dirty="0" smtClean="0">
                <a:hlinkClick r:id="rId6" tooltip="10. februar"/>
              </a:rPr>
              <a:t>10. </a:t>
            </a:r>
            <a:r>
              <a:rPr lang="en-US" dirty="0" err="1" smtClean="0">
                <a:hlinkClick r:id="rId6" tooltip="10. februar"/>
              </a:rPr>
              <a:t>februara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1947</a:t>
            </a:r>
            <a:r>
              <a:rPr lang="en-US" dirty="0" smtClean="0"/>
              <a:t>.Konferencija je </a:t>
            </a:r>
            <a:r>
              <a:rPr lang="en-US" dirty="0" err="1" smtClean="0"/>
              <a:t>tokom</a:t>
            </a:r>
            <a:r>
              <a:rPr lang="en-US" dirty="0" smtClean="0"/>
              <a:t> 1946. </a:t>
            </a:r>
            <a:r>
              <a:rPr lang="sr-Latn-RS" dirty="0" smtClean="0"/>
              <a:t>i</a:t>
            </a:r>
            <a:r>
              <a:rPr lang="en-US" dirty="0" smtClean="0"/>
              <a:t>  1947. </a:t>
            </a:r>
            <a:r>
              <a:rPr lang="en-US" dirty="0" err="1" smtClean="0"/>
              <a:t>godine</a:t>
            </a:r>
            <a:r>
              <a:rPr lang="en-US" dirty="0" smtClean="0"/>
              <a:t>  </a:t>
            </a:r>
            <a:r>
              <a:rPr lang="en-US" dirty="0" err="1" smtClean="0"/>
              <a:t>resavale</a:t>
            </a:r>
            <a:r>
              <a:rPr lang="en-US" dirty="0" smtClean="0"/>
              <a:t>  </a:t>
            </a:r>
            <a:r>
              <a:rPr lang="en-US" dirty="0" err="1" smtClean="0"/>
              <a:t>pitanje</a:t>
            </a:r>
            <a:r>
              <a:rPr lang="en-US" dirty="0" smtClean="0"/>
              <a:t>   </a:t>
            </a:r>
            <a:r>
              <a:rPr lang="en-US" dirty="0" err="1" smtClean="0"/>
              <a:t>porazenih</a:t>
            </a:r>
            <a:r>
              <a:rPr lang="en-US" dirty="0" smtClean="0"/>
              <a:t> </a:t>
            </a:r>
            <a:r>
              <a:rPr lang="en-US" dirty="0" err="1" smtClean="0"/>
              <a:t>drzava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 </a:t>
            </a:r>
            <a:r>
              <a:rPr lang="en-US" dirty="0" err="1" smtClean="0"/>
              <a:t>su</a:t>
            </a:r>
            <a:r>
              <a:rPr lang="en-US" dirty="0" smtClean="0"/>
              <a:t>  </a:t>
            </a:r>
            <a:r>
              <a:rPr lang="en-US" dirty="0" err="1" smtClean="0"/>
              <a:t>pretrpele</a:t>
            </a:r>
            <a:r>
              <a:rPr lang="en-US" dirty="0" smtClean="0"/>
              <a:t> </a:t>
            </a:r>
            <a:r>
              <a:rPr lang="en-US" dirty="0" err="1" smtClean="0"/>
              <a:t>teritorijalne</a:t>
            </a:r>
            <a:r>
              <a:rPr lang="en-US" dirty="0" smtClean="0"/>
              <a:t>  </a:t>
            </a:r>
            <a:r>
              <a:rPr lang="en-US" dirty="0" err="1" smtClean="0"/>
              <a:t>gubitke.Nemacka</a:t>
            </a:r>
            <a:r>
              <a:rPr lang="en-US" dirty="0" smtClean="0"/>
              <a:t> je pored </a:t>
            </a:r>
            <a:r>
              <a:rPr lang="en-US" dirty="0" err="1" smtClean="0"/>
              <a:t>teritorijalnih</a:t>
            </a:r>
            <a:r>
              <a:rPr lang="en-US" dirty="0" smtClean="0"/>
              <a:t>  </a:t>
            </a:r>
            <a:r>
              <a:rPr lang="en-US" dirty="0" err="1" smtClean="0"/>
              <a:t>guitaka</a:t>
            </a:r>
            <a:r>
              <a:rPr lang="en-US" dirty="0" smtClean="0"/>
              <a:t>  </a:t>
            </a:r>
            <a:r>
              <a:rPr lang="en-US" dirty="0" err="1" smtClean="0"/>
              <a:t>bila</a:t>
            </a:r>
            <a:r>
              <a:rPr lang="en-US" dirty="0" smtClean="0"/>
              <a:t>  </a:t>
            </a:r>
            <a:r>
              <a:rPr lang="en-US" dirty="0" err="1" smtClean="0"/>
              <a:t>podeljena</a:t>
            </a:r>
            <a:r>
              <a:rPr lang="en-US" dirty="0" smtClean="0"/>
              <a:t>  </a:t>
            </a:r>
            <a:r>
              <a:rPr lang="en-US" dirty="0" err="1" smtClean="0"/>
              <a:t>na</a:t>
            </a:r>
            <a:r>
              <a:rPr lang="en-US" dirty="0" smtClean="0"/>
              <a:t>  </a:t>
            </a:r>
            <a:r>
              <a:rPr lang="en-US" dirty="0" err="1" smtClean="0"/>
              <a:t>cetiri</a:t>
            </a:r>
            <a:r>
              <a:rPr lang="en-US" dirty="0" smtClean="0"/>
              <a:t> </a:t>
            </a:r>
            <a:r>
              <a:rPr lang="en-US" dirty="0" err="1" smtClean="0"/>
              <a:t>okupacione</a:t>
            </a:r>
            <a:r>
              <a:rPr lang="en-US" dirty="0" smtClean="0"/>
              <a:t>  zone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kontrolisale:USA,Velika</a:t>
            </a:r>
            <a:r>
              <a:rPr lang="en-US" dirty="0" smtClean="0"/>
              <a:t>  </a:t>
            </a:r>
            <a:r>
              <a:rPr lang="en-US" dirty="0" err="1" smtClean="0"/>
              <a:t>Britanija,Francuska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SSSR.Italiji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oduzeta</a:t>
            </a:r>
            <a:r>
              <a:rPr lang="en-US" dirty="0" smtClean="0"/>
              <a:t> </a:t>
            </a:r>
            <a:r>
              <a:rPr lang="en-US" dirty="0" err="1" smtClean="0"/>
              <a:t>podrucija</a:t>
            </a:r>
            <a:r>
              <a:rPr lang="en-US" dirty="0" smtClean="0"/>
              <a:t>  u </a:t>
            </a:r>
            <a:r>
              <a:rPr lang="en-US" dirty="0" err="1" smtClean="0"/>
              <a:t>Sredozemlju,Dalmaciji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Istri.SSSR</a:t>
            </a:r>
            <a:r>
              <a:rPr lang="en-US" dirty="0" smtClean="0"/>
              <a:t>-u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prikljuceni</a:t>
            </a:r>
            <a:r>
              <a:rPr lang="en-US" dirty="0" smtClean="0"/>
              <a:t>  </a:t>
            </a:r>
            <a:r>
              <a:rPr lang="en-US" dirty="0" err="1" smtClean="0"/>
              <a:t>delovi</a:t>
            </a:r>
            <a:r>
              <a:rPr lang="en-US" dirty="0" smtClean="0"/>
              <a:t>  </a:t>
            </a:r>
            <a:r>
              <a:rPr lang="en-US" dirty="0" err="1" smtClean="0"/>
              <a:t>Poljske,Letonija,Litvanija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Estonija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b="1" i="1" dirty="0" smtClean="0">
                <a:solidFill>
                  <a:schemeClr val="bg1"/>
                </a:solidFill>
              </a:rPr>
              <a:t>Agresivni odnos </a:t>
            </a:r>
            <a:r>
              <a:rPr lang="en-US" sz="2800" b="1" i="1" dirty="0" smtClean="0">
                <a:solidFill>
                  <a:schemeClr val="bg1"/>
                </a:solidFill>
              </a:rPr>
              <a:t>SSSR-a </a:t>
            </a:r>
            <a:r>
              <a:rPr lang="sr-Latn-CS" sz="2800" b="1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 SAD-a</a:t>
            </a:r>
            <a:r>
              <a:rPr lang="sr-Latn-CS" sz="2800" b="1" i="1" dirty="0" smtClean="0">
                <a:solidFill>
                  <a:schemeClr val="bg1"/>
                </a:solidFill>
              </a:rPr>
              <a:t> –ideološko-politički sukob,bez direktnog ratovanja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naziva</a:t>
            </a:r>
            <a:r>
              <a:rPr lang="en-US" sz="2800" i="1" dirty="0" smtClean="0">
                <a:solidFill>
                  <a:schemeClr val="bg1"/>
                </a:solidFill>
              </a:rPr>
              <a:t> se </a:t>
            </a:r>
            <a:r>
              <a:rPr lang="en-US" sz="2800" i="1" u="sng" dirty="0" smtClean="0">
                <a:solidFill>
                  <a:schemeClr val="bg1"/>
                </a:solidFill>
              </a:rPr>
              <a:t>HLADNI RAT</a:t>
            </a:r>
            <a:r>
              <a:rPr lang="en-US" sz="2800" u="sng" dirty="0" smtClean="0"/>
              <a:t>.</a:t>
            </a:r>
            <a:r>
              <a:rPr lang="sr-Latn-CS" sz="2800" u="sng" dirty="0" smtClean="0"/>
              <a:t> Zbog nemoći da ostvare prevlast jedne nad drugom podelile su Evropu i svet u dva neprijateljska ideološka i </a:t>
            </a:r>
            <a:r>
              <a:rPr lang="sr-Latn-CS" sz="2800" u="sng" dirty="0" err="1" smtClean="0"/>
              <a:t>vojnostrateška</a:t>
            </a:r>
            <a:r>
              <a:rPr lang="sr-Latn-CS" sz="2800" u="sng" dirty="0" smtClean="0"/>
              <a:t> tabora. </a:t>
            </a:r>
            <a:r>
              <a:rPr lang="en-US" sz="2800" dirty="0" err="1" smtClean="0"/>
              <a:t>Hladni</a:t>
            </a:r>
            <a:r>
              <a:rPr lang="en-US" sz="2800" dirty="0" smtClean="0"/>
              <a:t> rat </a:t>
            </a:r>
            <a:r>
              <a:rPr lang="en-US" sz="2800" dirty="0" err="1" smtClean="0">
                <a:solidFill>
                  <a:schemeClr val="bg1"/>
                </a:solidFill>
              </a:rPr>
              <a:t>po</a:t>
            </a:r>
            <a:r>
              <a:rPr lang="sr-Latn-CS" sz="2800" dirty="0" smtClean="0">
                <a:solidFill>
                  <a:schemeClr val="bg1"/>
                </a:solidFill>
              </a:rPr>
              <a:t>č</a:t>
            </a:r>
            <a:r>
              <a:rPr lang="en-US" sz="2800" dirty="0" err="1" smtClean="0">
                <a:solidFill>
                  <a:schemeClr val="bg1"/>
                </a:solidFill>
              </a:rPr>
              <a:t>inje</a:t>
            </a:r>
            <a:r>
              <a:rPr lang="sr-Latn-RS" sz="2800" dirty="0" smtClean="0">
                <a:solidFill>
                  <a:schemeClr val="bg1"/>
                </a:solidFill>
              </a:rPr>
              <a:t> ruskom blokadom Zapadnog Berlina-Prva berlinska kriza 1949- 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podel</a:t>
            </a:r>
            <a:r>
              <a:rPr lang="sr-Latn-RS" sz="2800" dirty="0" smtClean="0">
                <a:solidFill>
                  <a:schemeClr val="bg1"/>
                </a:solidFill>
              </a:rPr>
              <a:t>a </a:t>
            </a:r>
            <a:r>
              <a:rPr lang="sr-Latn-CS" sz="2800" dirty="0" smtClean="0">
                <a:solidFill>
                  <a:schemeClr val="bg1"/>
                </a:solidFill>
              </a:rPr>
              <a:t>N</a:t>
            </a:r>
            <a:r>
              <a:rPr lang="en-US" sz="2800" dirty="0" err="1" smtClean="0">
                <a:solidFill>
                  <a:schemeClr val="bg1"/>
                </a:solidFill>
              </a:rPr>
              <a:t>ema</a:t>
            </a:r>
            <a:r>
              <a:rPr lang="sr-Latn-CS" sz="2800" dirty="0" smtClean="0">
                <a:solidFill>
                  <a:schemeClr val="bg1"/>
                </a:solidFill>
              </a:rPr>
              <a:t>č</a:t>
            </a:r>
            <a:r>
              <a:rPr lang="en-US" sz="2800" dirty="0" err="1" smtClean="0">
                <a:solidFill>
                  <a:schemeClr val="bg1"/>
                </a:solidFill>
              </a:rPr>
              <a:t>ke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rekom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Labom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</a:rPr>
              <a:t>1949</a:t>
            </a:r>
            <a:r>
              <a:rPr lang="en-US" sz="2800" dirty="0" smtClean="0"/>
              <a:t>.g</a:t>
            </a:r>
            <a:r>
              <a:rPr lang="sr-Latn-RS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zapadnu</a:t>
            </a:r>
            <a:r>
              <a:rPr lang="sr-Latn-CS" sz="2800" dirty="0" smtClean="0"/>
              <a:t>  Saveznu  republiku </a:t>
            </a:r>
            <a:r>
              <a:rPr lang="en-US" sz="2800" dirty="0" smtClean="0"/>
              <a:t>(</a:t>
            </a:r>
            <a:r>
              <a:rPr lang="en-US" sz="2800" dirty="0" err="1" smtClean="0"/>
              <a:t>kapitalisti</a:t>
            </a:r>
            <a:r>
              <a:rPr lang="sr-Latn-CS" sz="2800" dirty="0" smtClean="0"/>
              <a:t>č</a:t>
            </a:r>
            <a:r>
              <a:rPr lang="en-US" sz="2800" dirty="0" err="1" smtClean="0"/>
              <a:t>ku</a:t>
            </a:r>
            <a:r>
              <a:rPr lang="en-US" sz="2800" dirty="0" smtClean="0"/>
              <a:t>)</a:t>
            </a:r>
            <a:r>
              <a:rPr lang="sr-Latn-CS" sz="2800" dirty="0" smtClean="0"/>
              <a:t> </a:t>
            </a:r>
            <a:r>
              <a:rPr lang="en-US" sz="2800" dirty="0" err="1" smtClean="0"/>
              <a:t>koju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kontroli</a:t>
            </a:r>
            <a:r>
              <a:rPr lang="sr-Latn-CS" sz="2800" dirty="0" smtClean="0"/>
              <a:t>š</a:t>
            </a:r>
            <a:r>
              <a:rPr lang="en-US" sz="2800" dirty="0" smtClean="0"/>
              <a:t>e SAD, </a:t>
            </a:r>
            <a:r>
              <a:rPr lang="en-US" sz="2800" dirty="0" err="1" smtClean="0"/>
              <a:t>isto</a:t>
            </a:r>
            <a:r>
              <a:rPr lang="sr-Latn-CS" sz="2800" dirty="0" smtClean="0"/>
              <a:t>č</a:t>
            </a:r>
            <a:r>
              <a:rPr lang="en-US" sz="2800" dirty="0" smtClean="0"/>
              <a:t>nu </a:t>
            </a:r>
            <a:r>
              <a:rPr lang="sr-Latn-RS" sz="2800" dirty="0" smtClean="0"/>
              <a:t>Demokrtatsku </a:t>
            </a:r>
            <a:r>
              <a:rPr lang="en-US" sz="2800" dirty="0" err="1" smtClean="0"/>
              <a:t>koju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kontroli</a:t>
            </a:r>
            <a:r>
              <a:rPr lang="sr-Latn-CS" sz="2800" dirty="0" smtClean="0"/>
              <a:t>š</a:t>
            </a:r>
            <a:r>
              <a:rPr lang="en-US" sz="2800" dirty="0" smtClean="0"/>
              <a:t>e SSSR.</a:t>
            </a:r>
            <a:r>
              <a:rPr lang="sr-Latn-RS" sz="2800" dirty="0" smtClean="0"/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Simbol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hladnog</a:t>
            </a:r>
            <a:r>
              <a:rPr lang="en-US" sz="2800" dirty="0" smtClean="0">
                <a:solidFill>
                  <a:schemeClr val="bg1"/>
                </a:solidFill>
              </a:rPr>
              <a:t> rata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je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Berlinski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zid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/>
              <a:t>duga</a:t>
            </a:r>
            <a:r>
              <a:rPr lang="sr-Latn-CS" sz="2800" dirty="0" smtClean="0"/>
              <a:t>č</a:t>
            </a:r>
            <a:r>
              <a:rPr lang="en-US" sz="2800" dirty="0" err="1" smtClean="0"/>
              <a:t>ak</a:t>
            </a:r>
            <a:r>
              <a:rPr lang="en-US" sz="2800" dirty="0" smtClean="0"/>
              <a:t> 1</a:t>
            </a:r>
            <a:r>
              <a:rPr lang="sr-Latn-CS" sz="2800" dirty="0" smtClean="0"/>
              <a:t>4</a:t>
            </a:r>
            <a:r>
              <a:rPr lang="en-US" sz="2800" dirty="0" smtClean="0"/>
              <a:t>5</a:t>
            </a:r>
            <a:r>
              <a:rPr lang="sr-Latn-CS" sz="2800" dirty="0" smtClean="0"/>
              <a:t> </a:t>
            </a:r>
            <a:r>
              <a:rPr lang="en-US" sz="2800" dirty="0" smtClean="0"/>
              <a:t>km </a:t>
            </a:r>
            <a:r>
              <a:rPr lang="en-US" sz="2800" dirty="0" err="1" smtClean="0">
                <a:solidFill>
                  <a:schemeClr val="bg1"/>
                </a:solidFill>
              </a:rPr>
              <a:t>izgradjen</a:t>
            </a:r>
            <a:r>
              <a:rPr lang="en-US" sz="2800" dirty="0" smtClean="0">
                <a:solidFill>
                  <a:schemeClr val="bg1"/>
                </a:solidFill>
              </a:rPr>
              <a:t> 1961</a:t>
            </a:r>
            <a:r>
              <a:rPr lang="sr-Latn-RS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naredjenju</a:t>
            </a:r>
            <a:r>
              <a:rPr lang="en-US" sz="2800" dirty="0" smtClean="0"/>
              <a:t> SSSR-a.</a:t>
            </a:r>
            <a:r>
              <a:rPr lang="sr-Latn-CS" sz="2800" dirty="0" smtClean="0"/>
              <a:t> </a:t>
            </a:r>
            <a:r>
              <a:rPr lang="en-US" sz="2400" dirty="0" err="1" smtClean="0"/>
              <a:t>Hladni</a:t>
            </a:r>
            <a:r>
              <a:rPr lang="en-US" sz="2400" dirty="0" smtClean="0"/>
              <a:t> rat </a:t>
            </a:r>
            <a:r>
              <a:rPr lang="en-US" sz="2400" dirty="0" err="1" smtClean="0"/>
              <a:t>nije</a:t>
            </a:r>
            <a:r>
              <a:rPr lang="en-US" sz="2400" dirty="0" smtClean="0"/>
              <a:t> tipi</a:t>
            </a:r>
            <a:r>
              <a:rPr lang="sr-Latn-CS" sz="2400" dirty="0" smtClean="0"/>
              <a:t>č</a:t>
            </a:r>
            <a:r>
              <a:rPr lang="en-US" sz="2400" dirty="0" err="1" smtClean="0"/>
              <a:t>ni</a:t>
            </a:r>
            <a:r>
              <a:rPr lang="en-US" sz="2400" dirty="0" smtClean="0"/>
              <a:t> rat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dotada</a:t>
            </a:r>
            <a:r>
              <a:rPr lang="en-US" sz="2400" dirty="0" smtClean="0"/>
              <a:t> </a:t>
            </a:r>
            <a:r>
              <a:rPr lang="en-US" sz="2400" dirty="0" err="1" smtClean="0"/>
              <a:t>mogao</a:t>
            </a:r>
            <a:r>
              <a:rPr lang="en-US" sz="2400" dirty="0" smtClean="0"/>
              <a:t> </a:t>
            </a:r>
            <a:r>
              <a:rPr lang="en-US" sz="2400" dirty="0" err="1" smtClean="0"/>
              <a:t>videti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sr-Latn-CS" sz="2400" dirty="0" smtClean="0"/>
              <a:t>ć</a:t>
            </a:r>
            <a:r>
              <a:rPr lang="en-US" sz="2400" dirty="0" smtClean="0"/>
              <a:t> je to </a:t>
            </a:r>
            <a:r>
              <a:rPr lang="en-US" sz="2400" dirty="0" err="1" smtClean="0"/>
              <a:t>strah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sr-Latn-CS" sz="2400" dirty="0" smtClean="0"/>
              <a:t>nuklearnog </a:t>
            </a:r>
            <a:r>
              <a:rPr lang="en-US" sz="2400" dirty="0" err="1" smtClean="0"/>
              <a:t>sukoba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bi </a:t>
            </a:r>
            <a:r>
              <a:rPr lang="en-US" sz="2400" dirty="0" err="1" smtClean="0"/>
              <a:t>mog</a:t>
            </a:r>
            <a:r>
              <a:rPr lang="sr-Latn-CS" sz="2400" dirty="0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sr-Latn-CS" sz="2400" dirty="0" smtClean="0"/>
              <a:t>izbije</a:t>
            </a:r>
            <a:r>
              <a:rPr lang="en-US" sz="2400" dirty="0" smtClean="0"/>
              <a:t> </a:t>
            </a:r>
            <a:r>
              <a:rPr lang="en-US" sz="2400" dirty="0" err="1" smtClean="0"/>
              <a:t>izmedju</a:t>
            </a:r>
            <a:r>
              <a:rPr lang="en-US" sz="2400" dirty="0" smtClean="0"/>
              <a:t> </a:t>
            </a:r>
            <a:r>
              <a:rPr lang="en-US" sz="2400" dirty="0" err="1" smtClean="0"/>
              <a:t>velikih</a:t>
            </a:r>
            <a:r>
              <a:rPr lang="en-US" sz="2400" dirty="0" smtClean="0"/>
              <a:t> </a:t>
            </a:r>
            <a:r>
              <a:rPr lang="en-US" sz="2400" dirty="0" err="1" smtClean="0"/>
              <a:t>sila</a:t>
            </a:r>
            <a:r>
              <a:rPr lang="en-US" sz="2400" dirty="0" smtClean="0"/>
              <a:t>,</a:t>
            </a:r>
            <a:r>
              <a:rPr lang="sr-Latn-CS" sz="2400" dirty="0" smtClean="0"/>
              <a:t> </a:t>
            </a:r>
            <a:r>
              <a:rPr lang="en-US" sz="2400" dirty="0" smtClean="0"/>
              <a:t>pa je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osnovu</a:t>
            </a:r>
            <a:r>
              <a:rPr lang="en-US" sz="2400" dirty="0" smtClean="0"/>
              <a:t> toga u SAD-u </a:t>
            </a:r>
            <a:r>
              <a:rPr lang="en-US" sz="2400" dirty="0" err="1" smtClean="0"/>
              <a:t>povezivanje</a:t>
            </a:r>
            <a:r>
              <a:rPr lang="en-US" sz="2400" dirty="0" smtClean="0"/>
              <a:t> u </a:t>
            </a:r>
            <a:r>
              <a:rPr lang="en-US" sz="2400" dirty="0" err="1" smtClean="0"/>
              <a:t>tz</a:t>
            </a:r>
            <a:r>
              <a:rPr lang="sr-Latn-CS" sz="2400" dirty="0" smtClean="0"/>
              <a:t>v</a:t>
            </a:r>
            <a:r>
              <a:rPr lang="en-US" sz="2400" dirty="0" smtClean="0"/>
              <a:t>.</a:t>
            </a:r>
            <a:r>
              <a:rPr lang="sr-Latn-CS" sz="2400" dirty="0" smtClean="0"/>
              <a:t> vojno-političke </a:t>
            </a:r>
            <a:r>
              <a:rPr lang="en-US" sz="2400" dirty="0" err="1" smtClean="0"/>
              <a:t>blokove</a:t>
            </a:r>
            <a:r>
              <a:rPr lang="en-US" sz="2400" dirty="0" smtClean="0"/>
              <a:t> </a:t>
            </a:r>
            <a:r>
              <a:rPr lang="en-US" sz="2400" dirty="0" err="1" smtClean="0"/>
              <a:t>shvatano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priprema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borbu</a:t>
            </a:r>
            <a:r>
              <a:rPr lang="en-US" sz="2400" dirty="0" smtClean="0"/>
              <a:t> </a:t>
            </a:r>
            <a:r>
              <a:rPr lang="en-US" sz="2400" dirty="0" err="1" smtClean="0"/>
              <a:t>tj</a:t>
            </a:r>
            <a:r>
              <a:rPr lang="en-US" sz="2400" dirty="0" smtClean="0"/>
              <a:t>. </a:t>
            </a:r>
            <a:r>
              <a:rPr lang="en-US" sz="2400" dirty="0" err="1" smtClean="0"/>
              <a:t>odbranu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sr-Latn-RS" sz="2400" dirty="0" smtClean="0"/>
              <a:t>š</a:t>
            </a:r>
            <a:r>
              <a:rPr lang="en-US" sz="2400" dirty="0" err="1" smtClean="0"/>
              <a:t>irenja</a:t>
            </a:r>
            <a:r>
              <a:rPr lang="en-US" sz="2400" dirty="0" smtClean="0"/>
              <a:t> </a:t>
            </a:r>
            <a:r>
              <a:rPr lang="en-US" sz="2400" dirty="0" err="1" smtClean="0"/>
              <a:t>komunizma</a:t>
            </a:r>
            <a:r>
              <a:rPr lang="en-US" sz="2400" dirty="0" smtClean="0"/>
              <a:t>, a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zeml</a:t>
            </a:r>
            <a:r>
              <a:rPr lang="sr-Latn-CS" sz="2400" dirty="0" smtClean="0"/>
              <a:t>j</a:t>
            </a:r>
            <a:r>
              <a:rPr lang="en-US" sz="2400" dirty="0" smtClean="0"/>
              <a:t>e </a:t>
            </a:r>
            <a:r>
              <a:rPr lang="en-US" sz="2400" dirty="0" err="1" smtClean="0"/>
              <a:t>istocnog</a:t>
            </a:r>
            <a:r>
              <a:rPr lang="en-US" sz="2400" dirty="0" smtClean="0"/>
              <a:t> </a:t>
            </a:r>
            <a:r>
              <a:rPr lang="en-US" sz="2400" dirty="0" err="1" smtClean="0"/>
              <a:t>lagera</a:t>
            </a:r>
            <a:r>
              <a:rPr lang="sr-Latn-CS" sz="2400" dirty="0" smtClean="0"/>
              <a:t> ,,tzv. narodne demokratije”</a:t>
            </a:r>
            <a:r>
              <a:rPr lang="en-US" sz="2400" dirty="0" smtClean="0"/>
              <a:t> </a:t>
            </a:r>
            <a:r>
              <a:rPr lang="en-US" sz="2400" dirty="0" err="1" smtClean="0"/>
              <a:t>odbrana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imperijalizma</a:t>
            </a:r>
            <a:r>
              <a:rPr lang="en-US" sz="2400" dirty="0" smtClean="0"/>
              <a:t> </a:t>
            </a:r>
            <a:r>
              <a:rPr lang="sr-Latn-C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kontrarevolucije</a:t>
            </a:r>
            <a:r>
              <a:rPr lang="en-US" sz="2400" dirty="0" smtClean="0"/>
              <a:t>.</a:t>
            </a:r>
            <a:r>
              <a:rPr lang="sr-Latn-RS" sz="2400" dirty="0" smtClean="0"/>
              <a:t> Spuštena je </a:t>
            </a:r>
            <a:r>
              <a:rPr lang="sr-Latn-RS" sz="2400" dirty="0" smtClean="0">
                <a:solidFill>
                  <a:schemeClr val="bg1"/>
                </a:solidFill>
              </a:rPr>
              <a:t>Gvozdena zavesa</a:t>
            </a:r>
            <a:r>
              <a:rPr lang="sr-Latn-RS" sz="2400" dirty="0" smtClean="0"/>
              <a:t> izmedju slobodnog sveta i komunizma -</a:t>
            </a:r>
            <a:r>
              <a:rPr lang="sr-Latn-RS" sz="2400" dirty="0" smtClean="0">
                <a:solidFill>
                  <a:schemeClr val="bg1"/>
                </a:solidFill>
              </a:rPr>
              <a:t>Čerčil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ADEF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VOJNA PODELA EVROPE ZA VREME HLADNOG RATA</a:t>
            </a:r>
            <a:endParaRPr lang="en-US" dirty="0"/>
          </a:p>
        </p:txBody>
      </p:sp>
      <p:pic>
        <p:nvPicPr>
          <p:cNvPr id="1026" name="Picture 2" descr="C:\Documents and Settings\All Users\Desktop\Downloads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813690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428596" y="357166"/>
            <a:ext cx="79296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Latn-C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 svetskoj politici zapad je istupao pod parolom odbrane ,,slobodnog sveta”.</a:t>
            </a:r>
          </a:p>
        </p:txBody>
      </p:sp>
      <p:sp>
        <p:nvSpPr>
          <p:cNvPr id="5" name="Pravougaonik 4"/>
          <p:cNvSpPr/>
          <p:nvPr/>
        </p:nvSpPr>
        <p:spPr>
          <a:xfrm>
            <a:off x="-142908" y="1357298"/>
            <a:ext cx="92869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C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SAD su donele ,,</a:t>
            </a:r>
            <a:r>
              <a:rPr lang="sr-Latn-C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Trumanovu</a:t>
            </a:r>
            <a:r>
              <a:rPr lang="sr-Latn-C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doktrinu” i ,,Maršalov plan”.</a:t>
            </a:r>
            <a:endParaRPr lang="sr-Latn-C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ravougaonik 8"/>
          <p:cNvSpPr/>
          <p:nvPr/>
        </p:nvSpPr>
        <p:spPr>
          <a:xfrm>
            <a:off x="0" y="4857759"/>
            <a:ext cx="8929718" cy="1569660"/>
          </a:xfrm>
          <a:prstGeom prst="rect">
            <a:avLst/>
          </a:prstGeom>
          <a:solidFill>
            <a:srgbClr val="FF33CC"/>
          </a:solidFill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,,Trumanova doktrina”-SAD</a:t>
            </a:r>
            <a:r>
              <a:rPr lang="sr-Latn-C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Latn-C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preuzimaju zaštitu Zapadnih država od komunizma = </a:t>
            </a:r>
            <a:r>
              <a:rPr lang="sr-Latn-C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strategija obuzdavanja komunizma.</a:t>
            </a:r>
            <a:endParaRPr lang="sr-Latn-C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://cdn.history.com/sites/2/2013/11/Harry_Truman-A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3181350" cy="2381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99992" y="2996952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rgbClr val="FFFF00"/>
                </a:solidFill>
              </a:rPr>
              <a:t>Hari Truman,predsednik SAD </a:t>
            </a:r>
            <a:endParaRPr lang="en-US" sz="36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upload.wikimedia.org/wikipedia/commons/thumb/b/b3/Marshall_Plan_poster.JPG/200px-Marshall_Plan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2376264" cy="30243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32656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Maršalov plan” je predviđao ekonomsku obnovu Evrope američkim novcem  u cilju suzbijanja privredne krize i komunističkog uticaja!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https://m.ak.fbcdn.net/sphotos-g.ak/hphotos-ak-xpa1/v/t1.0-9/10891542_552354481561779_4967102140345746173_n.jpg?oh=ec258f19ae492c3e86ea0c2e91a9395c&amp;oe=5525D2B5&amp;__gda__=1430312461_447f69c36effb1a4c78470d57e9c59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988839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00192" y="2204864"/>
            <a:ext cx="2592288" cy="423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chemeClr val="bg1"/>
                </a:solidFill>
              </a:rPr>
              <a:t>G</a:t>
            </a:r>
            <a:r>
              <a:rPr lang="en-US" sz="2400" dirty="0" err="1" smtClean="0">
                <a:solidFill>
                  <a:schemeClr val="bg1"/>
                </a:solidFill>
              </a:rPr>
              <a:t>eneral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Džordž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Maršal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sačinio</a:t>
            </a:r>
            <a:r>
              <a:rPr lang="en-US" sz="2400" dirty="0" smtClean="0">
                <a:solidFill>
                  <a:schemeClr val="bg1"/>
                </a:solidFill>
              </a:rPr>
              <a:t> plan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obnovu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posleratne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Evrope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Maršalov</a:t>
            </a:r>
            <a:r>
              <a:rPr lang="en-US" sz="2400" dirty="0" smtClean="0">
                <a:solidFill>
                  <a:schemeClr val="bg1"/>
                </a:solidFill>
              </a:rPr>
              <a:t> plan, </a:t>
            </a:r>
            <a:r>
              <a:rPr lang="en-US" sz="2400" dirty="0" err="1" smtClean="0">
                <a:solidFill>
                  <a:schemeClr val="bg1"/>
                </a:solidFill>
              </a:rPr>
              <a:t>prihvaćen</a:t>
            </a:r>
            <a:r>
              <a:rPr lang="en-US" sz="2400" dirty="0" smtClean="0">
                <a:solidFill>
                  <a:schemeClr val="bg1"/>
                </a:solidFill>
              </a:rPr>
              <a:t> 1947. u </a:t>
            </a:r>
            <a:r>
              <a:rPr lang="en-US" sz="2400" dirty="0" err="1" smtClean="0">
                <a:solidFill>
                  <a:schemeClr val="bg1"/>
                </a:solidFill>
              </a:rPr>
              <a:t>Parizu</a:t>
            </a:r>
            <a:r>
              <a:rPr lang="en-US" sz="2400" dirty="0" smtClean="0">
                <a:solidFill>
                  <a:schemeClr val="bg1"/>
                </a:solidFill>
              </a:rPr>
              <a:t>. 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Dobitnik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Nobelove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nagrade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mir</a:t>
            </a:r>
            <a:r>
              <a:rPr lang="en-US" sz="2400" dirty="0" smtClean="0">
                <a:solidFill>
                  <a:schemeClr val="bg1"/>
                </a:solidFill>
              </a:rPr>
              <a:t> 1953</a:t>
            </a:r>
            <a:r>
              <a:rPr lang="sr-Latn-RS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57192"/>
            <a:ext cx="298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Poster </a:t>
            </a:r>
            <a:r>
              <a:rPr lang="en-US" sz="2000" b="1" dirty="0" err="1" smtClean="0">
                <a:solidFill>
                  <a:schemeClr val="bg1"/>
                </a:solidFill>
              </a:rPr>
              <a:t>za</a:t>
            </a:r>
            <a:r>
              <a:rPr lang="en-US" sz="2000" b="1" dirty="0" smtClean="0">
                <a:solidFill>
                  <a:schemeClr val="bg1"/>
                </a:solidFill>
              </a:rPr>
              <a:t> Marsha</a:t>
            </a:r>
            <a:r>
              <a:rPr lang="sr-Latn-RS" sz="2000" b="1" dirty="0" smtClean="0">
                <a:solidFill>
                  <a:schemeClr val="bg1"/>
                </a:solidFill>
              </a:rPr>
              <a:t>l</a:t>
            </a:r>
            <a:r>
              <a:rPr lang="en-US" sz="2000" b="1" dirty="0" err="1" smtClean="0">
                <a:solidFill>
                  <a:schemeClr val="bg1"/>
                </a:solidFill>
              </a:rPr>
              <a:t>ov</a:t>
            </a:r>
            <a:r>
              <a:rPr lang="en-US" sz="2000" b="1" dirty="0" smtClean="0">
                <a:solidFill>
                  <a:schemeClr val="bg1"/>
                </a:solidFill>
              </a:rPr>
              <a:t> plan </a:t>
            </a:r>
            <a:endParaRPr lang="sr-Latn-RS" sz="2000" b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"</a:t>
            </a:r>
            <a:r>
              <a:rPr lang="en-US" sz="2000" dirty="0" err="1" smtClean="0"/>
              <a:t>Kakvo</a:t>
            </a:r>
            <a:r>
              <a:rPr lang="en-US" sz="2000" dirty="0" smtClean="0"/>
              <a:t> god </a:t>
            </a:r>
            <a:r>
              <a:rPr lang="en-US" sz="2000" dirty="0" err="1" smtClean="0"/>
              <a:t>bilo</a:t>
            </a:r>
            <a:r>
              <a:rPr lang="en-US" sz="2000" dirty="0" smtClean="0"/>
              <a:t> </a:t>
            </a:r>
            <a:r>
              <a:rPr lang="en-US" sz="2000" dirty="0" err="1" smtClean="0"/>
              <a:t>vrijeme</a:t>
            </a:r>
            <a:r>
              <a:rPr lang="en-US" sz="2000" dirty="0" smtClean="0"/>
              <a:t>, </a:t>
            </a:r>
            <a:r>
              <a:rPr lang="en-US" sz="2000" dirty="0" err="1" smtClean="0"/>
              <a:t>moramo</a:t>
            </a:r>
            <a:r>
              <a:rPr lang="en-US" sz="2000" dirty="0" smtClean="0"/>
              <a:t> </a:t>
            </a:r>
            <a:r>
              <a:rPr lang="en-US" sz="2000" dirty="0" err="1" smtClean="0"/>
              <a:t>krenuti</a:t>
            </a:r>
            <a:r>
              <a:rPr lang="en-US" sz="2000" dirty="0" smtClean="0"/>
              <a:t> </a:t>
            </a:r>
            <a:r>
              <a:rPr lang="en-US" sz="2000" dirty="0" err="1" smtClean="0"/>
              <a:t>zajedno</a:t>
            </a:r>
            <a:r>
              <a:rPr lang="en-US" sz="2000" dirty="0" smtClean="0"/>
              <a:t>.“</a:t>
            </a:r>
            <a:endParaRPr lang="sr-Latn-RS" sz="2000" dirty="0" smtClean="0"/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englesk</a:t>
            </a:r>
            <a:r>
              <a:rPr lang="sr-Latn-RS" sz="2000" dirty="0" smtClean="0"/>
              <a:t>a </a:t>
            </a:r>
            <a:r>
              <a:rPr lang="en-US" sz="2000" dirty="0" err="1" smtClean="0"/>
              <a:t>rima</a:t>
            </a:r>
            <a:r>
              <a:rPr lang="sr-Latn-RS" sz="2000" dirty="0" smtClean="0"/>
              <a:t> 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"/>
            <a:ext cx="8640960" cy="67403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Najpre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zapadn</a:t>
            </a:r>
            <a:r>
              <a:rPr lang="sr-Latn-CS" sz="2400" dirty="0" smtClean="0"/>
              <a:t>o-</a:t>
            </a:r>
            <a:r>
              <a:rPr lang="en-US" sz="2400" dirty="0" smtClean="0"/>
              <a:t>e</a:t>
            </a:r>
            <a:r>
              <a:rPr lang="sr-Latn-CS" sz="2400" dirty="0" smtClean="0"/>
              <a:t>vropske</a:t>
            </a:r>
            <a:r>
              <a:rPr lang="en-US" sz="2400" dirty="0" smtClean="0"/>
              <a:t> </a:t>
            </a:r>
            <a:r>
              <a:rPr lang="sr-Latn-CS" sz="2400" dirty="0" smtClean="0"/>
              <a:t>držav</a:t>
            </a:r>
            <a:r>
              <a:rPr lang="en-US" sz="2400" dirty="0" smtClean="0"/>
              <a:t>e </a:t>
            </a:r>
            <a:r>
              <a:rPr lang="sr-Latn-CS" sz="2400" b="1" dirty="0" smtClean="0">
                <a:solidFill>
                  <a:schemeClr val="bg1"/>
                </a:solidFill>
              </a:rPr>
              <a:t>1949</a:t>
            </a:r>
            <a:r>
              <a:rPr lang="sr-Latn-CS" sz="2400" dirty="0" smtClean="0">
                <a:solidFill>
                  <a:schemeClr val="bg1"/>
                </a:solidFill>
              </a:rPr>
              <a:t>.</a:t>
            </a:r>
            <a:r>
              <a:rPr lang="sr-Latn-CS" sz="2400" dirty="0" smtClean="0"/>
              <a:t> </a:t>
            </a:r>
            <a:r>
              <a:rPr lang="en-US" sz="2400" dirty="0" smtClean="0"/>
              <a:t>u </a:t>
            </a:r>
            <a:r>
              <a:rPr lang="en-US" sz="2400" dirty="0" err="1" smtClean="0"/>
              <a:t>Va</a:t>
            </a:r>
            <a:r>
              <a:rPr lang="sr-Latn-CS" sz="2400" dirty="0" smtClean="0"/>
              <a:t>š</a:t>
            </a:r>
            <a:r>
              <a:rPr lang="en-US" sz="2400" dirty="0" err="1" smtClean="0"/>
              <a:t>ingtonu</a:t>
            </a:r>
            <a:r>
              <a:rPr lang="en-US" sz="2400" dirty="0" smtClean="0"/>
              <a:t> </a:t>
            </a:r>
            <a:r>
              <a:rPr lang="en-US" sz="2400" dirty="0" err="1" smtClean="0"/>
              <a:t>formirale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Severnoatlantski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pakt</a:t>
            </a:r>
            <a:r>
              <a:rPr lang="en-US" sz="2800" b="1" dirty="0" smtClean="0">
                <a:solidFill>
                  <a:schemeClr val="bg1"/>
                </a:solidFill>
              </a:rPr>
              <a:t> (NATO).</a:t>
            </a:r>
          </a:p>
          <a:p>
            <a:pPr algn="just"/>
            <a:r>
              <a:rPr lang="en-US" sz="2400" dirty="0" err="1" smtClean="0"/>
              <a:t>Sedi</a:t>
            </a:r>
            <a:r>
              <a:rPr lang="sr-Latn-CS" sz="2400" dirty="0" smtClean="0"/>
              <a:t>š</a:t>
            </a:r>
            <a:r>
              <a:rPr lang="en-US" sz="2400" dirty="0" err="1" smtClean="0"/>
              <a:t>te</a:t>
            </a:r>
            <a:r>
              <a:rPr lang="en-US" sz="2400" dirty="0" smtClean="0"/>
              <a:t> NATO </a:t>
            </a:r>
            <a:r>
              <a:rPr lang="en-US" sz="2400" dirty="0" err="1" smtClean="0"/>
              <a:t>saveza</a:t>
            </a:r>
            <a:r>
              <a:rPr lang="en-US" sz="2400" dirty="0" smtClean="0"/>
              <a:t> je u </a:t>
            </a:r>
            <a:r>
              <a:rPr lang="en-US" sz="2400" dirty="0" err="1" smtClean="0"/>
              <a:t>Briselu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Kao </a:t>
            </a:r>
            <a:r>
              <a:rPr lang="en-US" sz="2400" dirty="0" err="1" smtClean="0"/>
              <a:t>odgovor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blokovsku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politiku</a:t>
            </a:r>
            <a:r>
              <a:rPr lang="en-US" sz="2400" dirty="0" smtClean="0"/>
              <a:t> </a:t>
            </a:r>
            <a:r>
              <a:rPr lang="en-US" sz="2400" dirty="0" err="1" smtClean="0"/>
              <a:t>zapadnog</a:t>
            </a:r>
            <a:r>
              <a:rPr lang="en-US" sz="2400" dirty="0" smtClean="0"/>
              <a:t> </a:t>
            </a:r>
            <a:r>
              <a:rPr lang="en-US" sz="2400" dirty="0" err="1" smtClean="0"/>
              <a:t>bloka</a:t>
            </a:r>
            <a:r>
              <a:rPr lang="en-US" sz="2400" dirty="0" smtClean="0"/>
              <a:t>, </a:t>
            </a:r>
            <a:r>
              <a:rPr lang="en-US" sz="2400" dirty="0" err="1" smtClean="0"/>
              <a:t>Sovjeti</a:t>
            </a:r>
            <a:r>
              <a:rPr lang="en-US" sz="2400" dirty="0" smtClean="0"/>
              <a:t> 14.</a:t>
            </a:r>
            <a:r>
              <a:rPr lang="sr-Latn-CS" sz="2400" dirty="0" smtClean="0"/>
              <a:t>m</a:t>
            </a:r>
            <a:r>
              <a:rPr lang="en-US" sz="2400" dirty="0" err="1" smtClean="0"/>
              <a:t>aja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1955</a:t>
            </a:r>
            <a:r>
              <a:rPr lang="sr-Latn-RS" sz="2400" b="1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/>
              <a:t> u </a:t>
            </a:r>
            <a:r>
              <a:rPr lang="en-US" sz="2400" dirty="0" err="1" smtClean="0"/>
              <a:t>Varsavi</a:t>
            </a:r>
            <a:r>
              <a:rPr lang="en-US" sz="2400" dirty="0" smtClean="0"/>
              <a:t> </a:t>
            </a:r>
            <a:r>
              <a:rPr lang="en-US" sz="2400" dirty="0" err="1" smtClean="0"/>
              <a:t>osnivaju</a:t>
            </a:r>
            <a:r>
              <a:rPr lang="en-US" sz="2400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VAR</a:t>
            </a:r>
            <a:r>
              <a:rPr lang="sr-Latn-CS" sz="2800" b="1" dirty="0" smtClean="0">
                <a:solidFill>
                  <a:schemeClr val="bg1"/>
                </a:solidFill>
              </a:rPr>
              <a:t>Š</a:t>
            </a:r>
            <a:r>
              <a:rPr lang="en-US" sz="2800" b="1" dirty="0" smtClean="0">
                <a:solidFill>
                  <a:schemeClr val="bg1"/>
                </a:solidFill>
              </a:rPr>
              <a:t>AVSKI PAKT</a:t>
            </a:r>
            <a:r>
              <a:rPr lang="en-US" sz="2800" b="1" dirty="0" smtClean="0"/>
              <a:t>.</a:t>
            </a:r>
            <a:endParaRPr lang="sr-Latn-CS" sz="2800" b="1" dirty="0" smtClean="0"/>
          </a:p>
          <a:p>
            <a:pPr>
              <a:buFont typeface="Arial" pitchFamily="34" charset="0"/>
              <a:buChar char="•"/>
            </a:pPr>
            <a:endParaRPr lang="sr-Latn-RS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Var</a:t>
            </a:r>
            <a:r>
              <a:rPr lang="sr-Latn-CS" sz="2800" b="1" dirty="0" smtClean="0">
                <a:solidFill>
                  <a:schemeClr val="bg1"/>
                </a:solidFill>
              </a:rPr>
              <a:t>š</a:t>
            </a:r>
            <a:r>
              <a:rPr lang="en-US" sz="2800" b="1" dirty="0" err="1" smtClean="0">
                <a:solidFill>
                  <a:schemeClr val="bg1"/>
                </a:solidFill>
              </a:rPr>
              <a:t>avski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pakt</a:t>
            </a:r>
            <a:r>
              <a:rPr lang="en-US" sz="2800" b="1" dirty="0" smtClean="0">
                <a:solidFill>
                  <a:schemeClr val="bg1"/>
                </a:solidFill>
              </a:rPr>
              <a:t> je </a:t>
            </a:r>
            <a:r>
              <a:rPr lang="en-US" sz="2800" b="1" dirty="0" err="1" smtClean="0">
                <a:solidFill>
                  <a:schemeClr val="bg1"/>
                </a:solidFill>
              </a:rPr>
              <a:t>raspu</a:t>
            </a:r>
            <a:r>
              <a:rPr lang="sr-Latn-CS" sz="2800" b="1" dirty="0" smtClean="0">
                <a:solidFill>
                  <a:schemeClr val="bg1"/>
                </a:solidFill>
              </a:rPr>
              <a:t>š</a:t>
            </a:r>
            <a:r>
              <a:rPr lang="en-US" sz="2800" b="1" dirty="0" smtClean="0">
                <a:solidFill>
                  <a:schemeClr val="bg1"/>
                </a:solidFill>
              </a:rPr>
              <a:t>ten 19</a:t>
            </a:r>
            <a:r>
              <a:rPr lang="sr-Latn-CS" sz="2800" b="1" dirty="0" smtClean="0">
                <a:solidFill>
                  <a:schemeClr val="bg1"/>
                </a:solidFill>
              </a:rPr>
              <a:t>91</a:t>
            </a:r>
            <a:r>
              <a:rPr lang="en-US" sz="2800" dirty="0" smtClean="0"/>
              <a:t>. </a:t>
            </a:r>
            <a:r>
              <a:rPr lang="en-US" sz="2400" dirty="0" err="1" smtClean="0"/>
              <a:t>posle</a:t>
            </a:r>
            <a:r>
              <a:rPr lang="en-US" sz="2400" dirty="0" smtClean="0"/>
              <a:t> </a:t>
            </a:r>
            <a:r>
              <a:rPr lang="en-US" sz="2400" dirty="0" err="1" smtClean="0"/>
              <a:t>politi</a:t>
            </a:r>
            <a:r>
              <a:rPr lang="sr-Latn-CS" sz="2400" dirty="0" smtClean="0"/>
              <a:t>č</a:t>
            </a:r>
            <a:r>
              <a:rPr lang="en-US" sz="2400" dirty="0" err="1" smtClean="0"/>
              <a:t>kih</a:t>
            </a:r>
            <a:r>
              <a:rPr lang="en-US" sz="2400" dirty="0" smtClean="0"/>
              <a:t> </a:t>
            </a:r>
            <a:r>
              <a:rPr lang="en-US" sz="2400" dirty="0" err="1" smtClean="0"/>
              <a:t>promena</a:t>
            </a:r>
            <a:r>
              <a:rPr lang="en-US" sz="2400" dirty="0" smtClean="0"/>
              <a:t> u SSSR-u</a:t>
            </a:r>
            <a:r>
              <a:rPr lang="sr-Latn-CS" sz="2400" dirty="0" smtClean="0"/>
              <a:t> tj. </a:t>
            </a:r>
            <a:r>
              <a:rPr lang="sr-Latn-CS" sz="2400" dirty="0" smtClean="0">
                <a:solidFill>
                  <a:schemeClr val="tx1"/>
                </a:solidFill>
              </a:rPr>
              <a:t>ukidanja</a:t>
            </a:r>
            <a:r>
              <a:rPr lang="sr-Latn-CS" sz="2400" dirty="0" smtClean="0">
                <a:solidFill>
                  <a:schemeClr val="bg1"/>
                </a:solidFill>
              </a:rPr>
              <a:t> </a:t>
            </a:r>
            <a:r>
              <a:rPr lang="sr-Latn-CS" sz="2400" dirty="0" smtClean="0">
                <a:solidFill>
                  <a:schemeClr val="tx1"/>
                </a:solidFill>
              </a:rPr>
              <a:t>socijalizma</a:t>
            </a:r>
            <a:r>
              <a:rPr lang="sr-Latn-CS" sz="2400" dirty="0" smtClean="0"/>
              <a:t> u Istoč. Evropi</a:t>
            </a:r>
            <a:r>
              <a:rPr lang="en-US" sz="2400" dirty="0" smtClean="0"/>
              <a:t>,</a:t>
            </a:r>
            <a:r>
              <a:rPr lang="en-US" sz="2400" dirty="0" err="1" smtClean="0"/>
              <a:t>dok</a:t>
            </a:r>
            <a:r>
              <a:rPr lang="en-US" sz="2400" dirty="0" smtClean="0"/>
              <a:t> NATO </a:t>
            </a:r>
            <a:r>
              <a:rPr lang="sr-Latn-C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 </a:t>
            </a:r>
            <a:r>
              <a:rPr lang="en-US" sz="2400" dirty="0" err="1" smtClean="0"/>
              <a:t>postoji</a:t>
            </a:r>
            <a:r>
              <a:rPr lang="en-US" sz="2400" dirty="0" smtClean="0"/>
              <a:t>.</a:t>
            </a:r>
            <a:r>
              <a:rPr lang="sr-Latn-CS" sz="3200" dirty="0" smtClean="0"/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Hladni</a:t>
            </a:r>
            <a:r>
              <a:rPr lang="en-US" sz="2400" b="1" dirty="0" smtClean="0">
                <a:solidFill>
                  <a:schemeClr val="bg1"/>
                </a:solidFill>
              </a:rPr>
              <a:t> rat se </a:t>
            </a:r>
            <a:r>
              <a:rPr lang="en-US" sz="2400" b="1" dirty="0" err="1" smtClean="0">
                <a:solidFill>
                  <a:schemeClr val="bg1"/>
                </a:solidFill>
              </a:rPr>
              <a:t>zavr</a:t>
            </a:r>
            <a:r>
              <a:rPr lang="sr-Latn-CS" sz="2400" b="1" dirty="0" smtClean="0">
                <a:solidFill>
                  <a:schemeClr val="bg1"/>
                </a:solidFill>
              </a:rPr>
              <a:t>š</a:t>
            </a:r>
            <a:r>
              <a:rPr lang="en-US" sz="2400" b="1" dirty="0" err="1" smtClean="0">
                <a:solidFill>
                  <a:schemeClr val="bg1"/>
                </a:solidFill>
              </a:rPr>
              <a:t>io</a:t>
            </a:r>
            <a:r>
              <a:rPr lang="sr-Latn-RS" sz="2400" b="1" dirty="0" smtClean="0">
                <a:solidFill>
                  <a:schemeClr val="bg1"/>
                </a:solidFill>
              </a:rPr>
              <a:t> dogovorom Mihaila Gorbačeva i Džordža Buša na Malti o prestanku neprijateljstva-simbolično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ru</a:t>
            </a:r>
            <a:r>
              <a:rPr lang="sr-Latn-CS" sz="2400" b="1" dirty="0" smtClean="0">
                <a:solidFill>
                  <a:schemeClr val="bg1"/>
                </a:solidFill>
              </a:rPr>
              <a:t>š</a:t>
            </a:r>
            <a:r>
              <a:rPr lang="en-US" sz="2400" b="1" dirty="0" err="1" smtClean="0">
                <a:solidFill>
                  <a:schemeClr val="bg1"/>
                </a:solidFill>
              </a:rPr>
              <a:t>enjem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berlinskog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zida</a:t>
            </a:r>
            <a:r>
              <a:rPr lang="en-US" sz="2400" b="1" dirty="0" smtClean="0">
                <a:solidFill>
                  <a:schemeClr val="bg1"/>
                </a:solidFill>
              </a:rPr>
              <a:t> 1989.</a:t>
            </a:r>
            <a:r>
              <a:rPr lang="en-US" sz="2400" dirty="0" smtClean="0"/>
              <a:t>g</a:t>
            </a:r>
            <a:r>
              <a:rPr lang="sr-Latn-RS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400" dirty="0" err="1" smtClean="0"/>
              <a:t>povla</a:t>
            </a:r>
            <a:r>
              <a:rPr lang="sr-Latn-CS" sz="2400" dirty="0" smtClean="0"/>
              <a:t>č</a:t>
            </a:r>
            <a:r>
              <a:rPr lang="en-US" sz="2400" dirty="0" smtClean="0"/>
              <a:t>en</a:t>
            </a:r>
            <a:r>
              <a:rPr lang="sr-Latn-CS" sz="2400" dirty="0" smtClean="0"/>
              <a:t>j</a:t>
            </a:r>
            <a:r>
              <a:rPr lang="en-US" sz="2400" dirty="0" err="1" smtClean="0"/>
              <a:t>em</a:t>
            </a:r>
            <a:r>
              <a:rPr lang="en-US" sz="2400" dirty="0" smtClean="0"/>
              <a:t> SAD-a </a:t>
            </a:r>
            <a:r>
              <a:rPr lang="en-US" sz="2400" dirty="0" err="1" smtClean="0"/>
              <a:t>i</a:t>
            </a:r>
            <a:r>
              <a:rPr lang="en-US" sz="2400" dirty="0" smtClean="0"/>
              <a:t> SSSR-a </a:t>
            </a:r>
            <a:r>
              <a:rPr lang="sr-Latn-CS" sz="2400" dirty="0" smtClean="0"/>
              <a:t>š</a:t>
            </a:r>
            <a:r>
              <a:rPr lang="en-US" sz="2400" dirty="0" smtClean="0"/>
              <a:t>to je </a:t>
            </a:r>
            <a:r>
              <a:rPr lang="en-US" sz="2400" dirty="0" err="1" smtClean="0"/>
              <a:t>dovelo</a:t>
            </a:r>
            <a:r>
              <a:rPr lang="en-US" sz="2400" dirty="0" smtClean="0"/>
              <a:t> do </a:t>
            </a:r>
            <a:r>
              <a:rPr lang="en-US" sz="2400" dirty="0" err="1" smtClean="0">
                <a:solidFill>
                  <a:schemeClr val="bg1"/>
                </a:solidFill>
              </a:rPr>
              <a:t>ujedinjenja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dve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Nema</a:t>
            </a:r>
            <a:r>
              <a:rPr lang="sr-Latn-CS" sz="2400" dirty="0" smtClean="0">
                <a:solidFill>
                  <a:schemeClr val="bg1"/>
                </a:solidFill>
              </a:rPr>
              <a:t>č</a:t>
            </a:r>
            <a:r>
              <a:rPr lang="en-US" sz="2400" dirty="0" err="1" smtClean="0">
                <a:solidFill>
                  <a:schemeClr val="bg1"/>
                </a:solidFill>
              </a:rPr>
              <a:t>ke</a:t>
            </a:r>
            <a:r>
              <a:rPr lang="sr-Latn-CS" sz="2400" smtClean="0"/>
              <a:t>.</a:t>
            </a: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Nastanak Zajednice nezavisnih država </a:t>
            </a:r>
            <a:r>
              <a:rPr lang="sr-Latn-CS" sz="2400" dirty="0" smtClean="0"/>
              <a:t>( Rusija posle izdvajanja Litvanije, Letonije, Estonije, Ukrajine, Belorusije)</a:t>
            </a:r>
          </a:p>
          <a:p>
            <a:endParaRPr lang="en-US" sz="2000" dirty="0" smtClean="0"/>
          </a:p>
        </p:txBody>
      </p:sp>
      <p:pic>
        <p:nvPicPr>
          <p:cNvPr id="1026" name="Picture 2" descr="C:\Users\User\Desktop\rušenje berlinskog zida 1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480" y="2780928"/>
            <a:ext cx="5715000" cy="3762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04 0.00903 L -0.74566 0.009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Modul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1100</TotalTime>
  <Words>1053</Words>
  <Application>Microsoft Office PowerPoint</Application>
  <PresentationFormat>On-screen Show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Module</vt:lpstr>
      <vt:lpstr>Concourse</vt:lpstr>
      <vt:lpstr>Civic</vt:lpstr>
      <vt:lpstr>Median</vt:lpstr>
      <vt:lpstr>Oriel</vt:lpstr>
      <vt:lpstr>POSLERATNI  SVET I NJEGOVE  SUPROTNOSTI. OD  RATNOG  SAVEZNIŠTVA   DO  HLADNOG  RATA</vt:lpstr>
      <vt:lpstr>ORGANIZACIJA  UJEDINJENIH  NACIJA</vt:lpstr>
      <vt:lpstr>U okviru OUN  postoje  posebne organizacije: UNHCR koji  brine o izbeglim i prognanim licima,UNICEF brine o pravima dece u svetu,UNESCO brine o  nauci obrazovanju i kulturi , mnoge druge institucije...         Savet bezbednosti=15 država članica ( 5 stalnih sa pravom veta= zabrane:SAD, Rusija, Kina, Francuska i V.Britanija+10 izbornih)-odlučuje kako da se reši problem. Generalni sekretar- Antonio Gutereš Generalna skupština svih država članica  </vt:lpstr>
      <vt:lpstr>MIROVNA KONFERENCIJA U PARIZU,HLADNI  RAT  I  BLOKOVSKA PODELA</vt:lpstr>
      <vt:lpstr>Slide 5</vt:lpstr>
      <vt:lpstr>VOJNA PODELA EVROPE ZA VREME HLADNOG RATA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POSLERATNI  SVET I NJEGOVE  SUPROTNOSTI.OD  RATNOG  SAVEZNISTVA   DO  HLADNOG  RATA</dc:title>
  <dc:creator>Miroslav</dc:creator>
  <cp:lastModifiedBy>Dudovica Dudovica</cp:lastModifiedBy>
  <cp:revision>129</cp:revision>
  <dcterms:created xsi:type="dcterms:W3CDTF">2011-04-12T18:40:57Z</dcterms:created>
  <dcterms:modified xsi:type="dcterms:W3CDTF">2018-04-30T08:58:23Z</dcterms:modified>
</cp:coreProperties>
</file>